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645" r:id="rId2"/>
    <p:sldId id="786" r:id="rId3"/>
    <p:sldId id="787" r:id="rId4"/>
    <p:sldId id="778" r:id="rId5"/>
    <p:sldId id="728" r:id="rId6"/>
    <p:sldId id="729" r:id="rId7"/>
    <p:sldId id="730" r:id="rId8"/>
    <p:sldId id="788" r:id="rId9"/>
    <p:sldId id="779" r:id="rId10"/>
    <p:sldId id="731" r:id="rId11"/>
    <p:sldId id="732" r:id="rId12"/>
    <p:sldId id="789" r:id="rId13"/>
    <p:sldId id="791" r:id="rId14"/>
    <p:sldId id="403" r:id="rId15"/>
    <p:sldId id="404" r:id="rId16"/>
    <p:sldId id="405" r:id="rId17"/>
    <p:sldId id="792" r:id="rId18"/>
    <p:sldId id="385" r:id="rId19"/>
    <p:sldId id="386" r:id="rId20"/>
    <p:sldId id="770" r:id="rId21"/>
    <p:sldId id="784" r:id="rId22"/>
    <p:sldId id="785" r:id="rId23"/>
    <p:sldId id="773" r:id="rId24"/>
    <p:sldId id="774" r:id="rId25"/>
    <p:sldId id="767" r:id="rId26"/>
    <p:sldId id="793" r:id="rId27"/>
    <p:sldId id="795" r:id="rId28"/>
    <p:sldId id="796" r:id="rId29"/>
    <p:sldId id="794" r:id="rId30"/>
    <p:sldId id="751" r:id="rId31"/>
    <p:sldId id="747" r:id="rId32"/>
    <p:sldId id="746" r:id="rId33"/>
    <p:sldId id="748" r:id="rId34"/>
    <p:sldId id="799" r:id="rId35"/>
    <p:sldId id="800" r:id="rId36"/>
    <p:sldId id="802" r:id="rId37"/>
    <p:sldId id="803" r:id="rId38"/>
    <p:sldId id="804" r:id="rId39"/>
    <p:sldId id="805" r:id="rId40"/>
    <p:sldId id="806" r:id="rId41"/>
    <p:sldId id="808" r:id="rId42"/>
    <p:sldId id="809" r:id="rId43"/>
    <p:sldId id="753" r:id="rId44"/>
    <p:sldId id="810" r:id="rId45"/>
    <p:sldId id="811" r:id="rId46"/>
    <p:sldId id="812" r:id="rId47"/>
    <p:sldId id="814" r:id="rId48"/>
    <p:sldId id="76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CCFF"/>
    <a:srgbClr val="FFA7FF"/>
    <a:srgbClr val="00B0F0"/>
    <a:srgbClr val="FFFF00"/>
    <a:srgbClr val="33CC33"/>
    <a:srgbClr val="996600"/>
    <a:srgbClr val="CC66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3"/>
    <p:restoredTop sz="92900" autoAdjust="0"/>
  </p:normalViewPr>
  <p:slideViewPr>
    <p:cSldViewPr>
      <p:cViewPr varScale="1">
        <p:scale>
          <a:sx n="100" d="100"/>
          <a:sy n="100" d="100"/>
        </p:scale>
        <p:origin x="192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5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69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24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4/21/21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55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4/21/21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tiff"/><Relationship Id="rId7" Type="http://schemas.openxmlformats.org/officeDocument/2006/relationships/image" Target="../media/image14.tiff"/><Relationship Id="rId12" Type="http://schemas.openxmlformats.org/officeDocument/2006/relationships/image" Target="../media/image19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30.png"/><Relationship Id="rId10" Type="http://schemas.openxmlformats.org/officeDocument/2006/relationships/image" Target="../media/image17.tiff"/><Relationship Id="rId4" Type="http://schemas.openxmlformats.org/officeDocument/2006/relationships/image" Target="../media/image125.png"/><Relationship Id="rId9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6.tif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5.jpeg"/><Relationship Id="rId17" Type="http://schemas.openxmlformats.org/officeDocument/2006/relationships/image" Target="../media/image20.tiff"/><Relationship Id="rId2" Type="http://schemas.openxmlformats.org/officeDocument/2006/relationships/image" Target="../media/image22.png"/><Relationship Id="rId1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4.tiff"/><Relationship Id="rId5" Type="http://schemas.openxmlformats.org/officeDocument/2006/relationships/image" Target="../media/image25.png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24.png"/><Relationship Id="rId9" Type="http://schemas.openxmlformats.org/officeDocument/2006/relationships/image" Target="../media/image180.png"/><Relationship Id="rId1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33.jpeg"/><Relationship Id="rId12" Type="http://schemas.openxmlformats.org/officeDocument/2006/relationships/image" Target="../media/image5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8.jpeg"/><Relationship Id="rId5" Type="http://schemas.openxmlformats.org/officeDocument/2006/relationships/image" Target="../media/image53.jpeg"/><Relationship Id="rId10" Type="http://schemas.openxmlformats.org/officeDocument/2006/relationships/image" Target="../media/image57.jpeg"/><Relationship Id="rId4" Type="http://schemas.openxmlformats.org/officeDocument/2006/relationships/image" Target="../media/image52.jpeg"/><Relationship Id="rId9" Type="http://schemas.openxmlformats.org/officeDocument/2006/relationships/image" Target="../media/image56.jpeg"/><Relationship Id="rId1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5.jpeg"/><Relationship Id="rId18" Type="http://schemas.openxmlformats.org/officeDocument/2006/relationships/image" Target="../media/image60.jpe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33.jpeg"/><Relationship Id="rId17" Type="http://schemas.openxmlformats.org/officeDocument/2006/relationships/image" Target="../media/image59.jpeg"/><Relationship Id="rId2" Type="http://schemas.openxmlformats.org/officeDocument/2006/relationships/image" Target="../media/image1380.png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4.jpeg"/><Relationship Id="rId5" Type="http://schemas.openxmlformats.org/officeDocument/2006/relationships/image" Target="../media/image165.png"/><Relationship Id="rId15" Type="http://schemas.openxmlformats.org/officeDocument/2006/relationships/image" Target="../media/image57.jpeg"/><Relationship Id="rId10" Type="http://schemas.openxmlformats.org/officeDocument/2006/relationships/image" Target="../media/image53.jpeg"/><Relationship Id="rId19" Type="http://schemas.openxmlformats.org/officeDocument/2006/relationships/image" Target="../media/image40.jpeg"/><Relationship Id="rId4" Type="http://schemas.openxmlformats.org/officeDocument/2006/relationships/image" Target="../media/image164.png"/><Relationship Id="rId9" Type="http://schemas.openxmlformats.org/officeDocument/2006/relationships/image" Target="../media/image52.jpeg"/><Relationship Id="rId1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6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jpeg"/><Relationship Id="rId18" Type="http://schemas.openxmlformats.org/officeDocument/2006/relationships/image" Target="../media/image78.jpeg"/><Relationship Id="rId26" Type="http://schemas.openxmlformats.org/officeDocument/2006/relationships/image" Target="../media/image86.jpeg"/><Relationship Id="rId3" Type="http://schemas.openxmlformats.org/officeDocument/2006/relationships/image" Target="../media/image67.png"/><Relationship Id="rId21" Type="http://schemas.openxmlformats.org/officeDocument/2006/relationships/image" Target="../media/image81.jpeg"/><Relationship Id="rId7" Type="http://schemas.openxmlformats.org/officeDocument/2006/relationships/image" Target="../media/image49.png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5" Type="http://schemas.openxmlformats.org/officeDocument/2006/relationships/image" Target="../media/image85.jpeg"/><Relationship Id="rId33" Type="http://schemas.openxmlformats.org/officeDocument/2006/relationships/image" Target="../media/image93.png"/><Relationship Id="rId2" Type="http://schemas.openxmlformats.org/officeDocument/2006/relationships/image" Target="../media/image66.png"/><Relationship Id="rId16" Type="http://schemas.openxmlformats.org/officeDocument/2006/relationships/image" Target="../media/image76.jpeg"/><Relationship Id="rId20" Type="http://schemas.openxmlformats.org/officeDocument/2006/relationships/image" Target="../media/image80.jpeg"/><Relationship Id="rId29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71.jpeg"/><Relationship Id="rId24" Type="http://schemas.openxmlformats.org/officeDocument/2006/relationships/image" Target="../media/image84.jpeg"/><Relationship Id="rId32" Type="http://schemas.openxmlformats.org/officeDocument/2006/relationships/image" Target="../media/image92.png"/><Relationship Id="rId5" Type="http://schemas.openxmlformats.org/officeDocument/2006/relationships/image" Target="../media/image47.png"/><Relationship Id="rId15" Type="http://schemas.openxmlformats.org/officeDocument/2006/relationships/image" Target="../media/image75.jpeg"/><Relationship Id="rId23" Type="http://schemas.openxmlformats.org/officeDocument/2006/relationships/image" Target="../media/image83.jpeg"/><Relationship Id="rId28" Type="http://schemas.openxmlformats.org/officeDocument/2006/relationships/image" Target="../media/image88.jpeg"/><Relationship Id="rId10" Type="http://schemas.openxmlformats.org/officeDocument/2006/relationships/image" Target="../media/image70.jpeg"/><Relationship Id="rId19" Type="http://schemas.openxmlformats.org/officeDocument/2006/relationships/image" Target="../media/image79.jpeg"/><Relationship Id="rId31" Type="http://schemas.openxmlformats.org/officeDocument/2006/relationships/image" Target="../media/image91.jpeg"/><Relationship Id="rId4" Type="http://schemas.openxmlformats.org/officeDocument/2006/relationships/image" Target="../media/image42.png"/><Relationship Id="rId9" Type="http://schemas.openxmlformats.org/officeDocument/2006/relationships/image" Target="../media/image69.jpeg"/><Relationship Id="rId14" Type="http://schemas.openxmlformats.org/officeDocument/2006/relationships/image" Target="../media/image74.jpeg"/><Relationship Id="rId22" Type="http://schemas.openxmlformats.org/officeDocument/2006/relationships/image" Target="../media/image82.jpeg"/><Relationship Id="rId27" Type="http://schemas.openxmlformats.org/officeDocument/2006/relationships/image" Target="../media/image87.jpeg"/><Relationship Id="rId30" Type="http://schemas.openxmlformats.org/officeDocument/2006/relationships/image" Target="../media/image90.jpeg"/><Relationship Id="rId8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jpeg"/><Relationship Id="rId18" Type="http://schemas.openxmlformats.org/officeDocument/2006/relationships/image" Target="../media/image78.jpeg"/><Relationship Id="rId26" Type="http://schemas.openxmlformats.org/officeDocument/2006/relationships/image" Target="../media/image86.jpeg"/><Relationship Id="rId3" Type="http://schemas.openxmlformats.org/officeDocument/2006/relationships/image" Target="../media/image67.png"/><Relationship Id="rId21" Type="http://schemas.openxmlformats.org/officeDocument/2006/relationships/image" Target="../media/image81.jpeg"/><Relationship Id="rId34" Type="http://schemas.openxmlformats.org/officeDocument/2006/relationships/image" Target="../media/image95.png"/><Relationship Id="rId7" Type="http://schemas.openxmlformats.org/officeDocument/2006/relationships/image" Target="../media/image49.png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5" Type="http://schemas.openxmlformats.org/officeDocument/2006/relationships/image" Target="../media/image85.jpeg"/><Relationship Id="rId33" Type="http://schemas.openxmlformats.org/officeDocument/2006/relationships/image" Target="../media/image93.png"/><Relationship Id="rId2" Type="http://schemas.openxmlformats.org/officeDocument/2006/relationships/image" Target="../media/image94.png"/><Relationship Id="rId16" Type="http://schemas.openxmlformats.org/officeDocument/2006/relationships/image" Target="../media/image76.jpeg"/><Relationship Id="rId20" Type="http://schemas.openxmlformats.org/officeDocument/2006/relationships/image" Target="../media/image80.jpeg"/><Relationship Id="rId29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71.jpeg"/><Relationship Id="rId24" Type="http://schemas.openxmlformats.org/officeDocument/2006/relationships/image" Target="../media/image84.jpeg"/><Relationship Id="rId32" Type="http://schemas.openxmlformats.org/officeDocument/2006/relationships/image" Target="../media/image92.png"/><Relationship Id="rId5" Type="http://schemas.openxmlformats.org/officeDocument/2006/relationships/image" Target="../media/image47.png"/><Relationship Id="rId15" Type="http://schemas.openxmlformats.org/officeDocument/2006/relationships/image" Target="../media/image75.jpeg"/><Relationship Id="rId23" Type="http://schemas.openxmlformats.org/officeDocument/2006/relationships/image" Target="../media/image83.jpeg"/><Relationship Id="rId28" Type="http://schemas.openxmlformats.org/officeDocument/2006/relationships/image" Target="../media/image88.jpeg"/><Relationship Id="rId10" Type="http://schemas.openxmlformats.org/officeDocument/2006/relationships/image" Target="../media/image70.jpeg"/><Relationship Id="rId19" Type="http://schemas.openxmlformats.org/officeDocument/2006/relationships/image" Target="../media/image79.jpeg"/><Relationship Id="rId31" Type="http://schemas.openxmlformats.org/officeDocument/2006/relationships/image" Target="../media/image91.jpeg"/><Relationship Id="rId4" Type="http://schemas.openxmlformats.org/officeDocument/2006/relationships/image" Target="../media/image42.png"/><Relationship Id="rId9" Type="http://schemas.openxmlformats.org/officeDocument/2006/relationships/image" Target="../media/image69.jpeg"/><Relationship Id="rId14" Type="http://schemas.openxmlformats.org/officeDocument/2006/relationships/image" Target="../media/image74.jpeg"/><Relationship Id="rId22" Type="http://schemas.openxmlformats.org/officeDocument/2006/relationships/image" Target="../media/image82.jpeg"/><Relationship Id="rId27" Type="http://schemas.openxmlformats.org/officeDocument/2006/relationships/image" Target="../media/image87.jpeg"/><Relationship Id="rId30" Type="http://schemas.openxmlformats.org/officeDocument/2006/relationships/image" Target="../media/image90.jpeg"/><Relationship Id="rId8" Type="http://schemas.openxmlformats.org/officeDocument/2006/relationships/image" Target="../media/image6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72.jpeg"/><Relationship Id="rId18" Type="http://schemas.openxmlformats.org/officeDocument/2006/relationships/image" Target="../media/image77.jpeg"/><Relationship Id="rId3" Type="http://schemas.openxmlformats.org/officeDocument/2006/relationships/image" Target="../media/image97.png"/><Relationship Id="rId21" Type="http://schemas.openxmlformats.org/officeDocument/2006/relationships/image" Target="../media/image100.png"/><Relationship Id="rId7" Type="http://schemas.openxmlformats.org/officeDocument/2006/relationships/image" Target="../media/image106.png"/><Relationship Id="rId12" Type="http://schemas.openxmlformats.org/officeDocument/2006/relationships/image" Target="../media/image71.jpeg"/><Relationship Id="rId17" Type="http://schemas.openxmlformats.org/officeDocument/2006/relationships/image" Target="../media/image76.jpeg"/><Relationship Id="rId2" Type="http://schemas.openxmlformats.org/officeDocument/2006/relationships/image" Target="../media/image96.png"/><Relationship Id="rId16" Type="http://schemas.openxmlformats.org/officeDocument/2006/relationships/image" Target="../media/image75.jpeg"/><Relationship Id="rId20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0.jpeg"/><Relationship Id="rId15" Type="http://schemas.openxmlformats.org/officeDocument/2006/relationships/image" Target="../media/image74.jpeg"/><Relationship Id="rId23" Type="http://schemas.openxmlformats.org/officeDocument/2006/relationships/image" Target="../media/image102.png"/><Relationship Id="rId10" Type="http://schemas.openxmlformats.org/officeDocument/2006/relationships/image" Target="../media/image69.jpeg"/><Relationship Id="rId19" Type="http://schemas.openxmlformats.org/officeDocument/2006/relationships/image" Target="../media/image78.jpeg"/><Relationship Id="rId4" Type="http://schemas.openxmlformats.org/officeDocument/2006/relationships/image" Target="../media/image98.png"/><Relationship Id="rId9" Type="http://schemas.openxmlformats.org/officeDocument/2006/relationships/image" Target="../media/image68.jpeg"/><Relationship Id="rId14" Type="http://schemas.openxmlformats.org/officeDocument/2006/relationships/image" Target="../media/image73.jpeg"/><Relationship Id="rId22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jpeg"/><Relationship Id="rId18" Type="http://schemas.openxmlformats.org/officeDocument/2006/relationships/image" Target="../media/image78.jpeg"/><Relationship Id="rId26" Type="http://schemas.openxmlformats.org/officeDocument/2006/relationships/image" Target="../media/image86.jpeg"/><Relationship Id="rId3" Type="http://schemas.openxmlformats.org/officeDocument/2006/relationships/image" Target="../media/image67.png"/><Relationship Id="rId21" Type="http://schemas.openxmlformats.org/officeDocument/2006/relationships/image" Target="../media/image81.jpeg"/><Relationship Id="rId7" Type="http://schemas.openxmlformats.org/officeDocument/2006/relationships/image" Target="../media/image49.png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5" Type="http://schemas.openxmlformats.org/officeDocument/2006/relationships/image" Target="../media/image85.jpeg"/><Relationship Id="rId33" Type="http://schemas.openxmlformats.org/officeDocument/2006/relationships/image" Target="../media/image93.png"/><Relationship Id="rId2" Type="http://schemas.openxmlformats.org/officeDocument/2006/relationships/image" Target="../media/image94.png"/><Relationship Id="rId16" Type="http://schemas.openxmlformats.org/officeDocument/2006/relationships/image" Target="../media/image76.jpeg"/><Relationship Id="rId20" Type="http://schemas.openxmlformats.org/officeDocument/2006/relationships/image" Target="../media/image80.jpeg"/><Relationship Id="rId29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71.jpeg"/><Relationship Id="rId24" Type="http://schemas.openxmlformats.org/officeDocument/2006/relationships/image" Target="../media/image84.jpeg"/><Relationship Id="rId32" Type="http://schemas.openxmlformats.org/officeDocument/2006/relationships/image" Target="../media/image92.png"/><Relationship Id="rId5" Type="http://schemas.openxmlformats.org/officeDocument/2006/relationships/image" Target="../media/image47.png"/><Relationship Id="rId15" Type="http://schemas.openxmlformats.org/officeDocument/2006/relationships/image" Target="../media/image75.jpeg"/><Relationship Id="rId23" Type="http://schemas.openxmlformats.org/officeDocument/2006/relationships/image" Target="../media/image83.jpeg"/><Relationship Id="rId28" Type="http://schemas.openxmlformats.org/officeDocument/2006/relationships/image" Target="../media/image88.jpeg"/><Relationship Id="rId10" Type="http://schemas.openxmlformats.org/officeDocument/2006/relationships/image" Target="../media/image70.jpeg"/><Relationship Id="rId19" Type="http://schemas.openxmlformats.org/officeDocument/2006/relationships/image" Target="../media/image79.jpeg"/><Relationship Id="rId31" Type="http://schemas.openxmlformats.org/officeDocument/2006/relationships/image" Target="../media/image91.jpeg"/><Relationship Id="rId4" Type="http://schemas.openxmlformats.org/officeDocument/2006/relationships/image" Target="../media/image42.png"/><Relationship Id="rId9" Type="http://schemas.openxmlformats.org/officeDocument/2006/relationships/image" Target="../media/image69.jpeg"/><Relationship Id="rId14" Type="http://schemas.openxmlformats.org/officeDocument/2006/relationships/image" Target="../media/image74.jpeg"/><Relationship Id="rId22" Type="http://schemas.openxmlformats.org/officeDocument/2006/relationships/image" Target="../media/image82.jpeg"/><Relationship Id="rId27" Type="http://schemas.openxmlformats.org/officeDocument/2006/relationships/image" Target="../media/image87.jpeg"/><Relationship Id="rId30" Type="http://schemas.openxmlformats.org/officeDocument/2006/relationships/image" Target="../media/image90.jpeg"/><Relationship Id="rId8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8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Spring 2021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Floryan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Horton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Module 4, Day 3: Recorded Lecture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08214" y="2434750"/>
            <a:ext cx="5908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shows 3 </a:t>
            </a:r>
            <a:r>
              <a:rPr lang="en-US" sz="2800" u="sng" dirty="0"/>
              <a:t>edge</a:t>
            </a:r>
            <a:r>
              <a:rPr lang="en-US" sz="2800" dirty="0"/>
              <a:t>-disjoint paths.</a:t>
            </a:r>
            <a:br>
              <a:rPr lang="en-US" sz="2800" dirty="0"/>
            </a:br>
            <a:r>
              <a:rPr lang="en-US" sz="2800" dirty="0"/>
              <a:t>Note these aren’t </a:t>
            </a:r>
            <a:r>
              <a:rPr lang="en-US" sz="2800" u="sng" dirty="0"/>
              <a:t>vertex</a:t>
            </a:r>
            <a:r>
              <a:rPr lang="en-US" sz="2800" dirty="0"/>
              <a:t>-disjoint paths!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8640" y="5074212"/>
            <a:ext cx="745004" cy="745004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4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203950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29686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Convert an instance of the vertex-disjoint paths problem into an instance of edge-disjoint 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/>
              <p:cNvSpPr/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/>
              <p:cNvSpPr/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520419" y="304345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3590943" y="42892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5" name="Oval 34"/>
          <p:cNvSpPr/>
          <p:nvPr/>
        </p:nvSpPr>
        <p:spPr>
          <a:xfrm>
            <a:off x="2027503" y="572952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2962657" y="5376594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7" name="Straight Arrow Connector 36"/>
          <p:cNvCxnSpPr>
            <a:stCxn id="31" idx="7"/>
            <a:endCxn id="33" idx="2"/>
          </p:cNvCxnSpPr>
          <p:nvPr/>
        </p:nvCxnSpPr>
        <p:spPr>
          <a:xfrm>
            <a:off x="2189904" y="3177995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4"/>
            <a:endCxn id="35" idx="0"/>
          </p:cNvCxnSpPr>
          <p:nvPr/>
        </p:nvCxnSpPr>
        <p:spPr>
          <a:xfrm>
            <a:off x="2027503" y="3570066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7"/>
            <a:endCxn id="33" idx="3"/>
          </p:cNvCxnSpPr>
          <p:nvPr/>
        </p:nvCxnSpPr>
        <p:spPr>
          <a:xfrm flipV="1">
            <a:off x="3983015" y="3435528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4" idx="1"/>
          </p:cNvCxnSpPr>
          <p:nvPr/>
        </p:nvCxnSpPr>
        <p:spPr>
          <a:xfrm>
            <a:off x="2257173" y="3340396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5"/>
            <a:endCxn id="36" idx="1"/>
          </p:cNvCxnSpPr>
          <p:nvPr/>
        </p:nvCxnSpPr>
        <p:spPr>
          <a:xfrm>
            <a:off x="2189903" y="3502798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6"/>
            <a:endCxn id="44" idx="2"/>
          </p:cNvCxnSpPr>
          <p:nvPr/>
        </p:nvCxnSpPr>
        <p:spPr>
          <a:xfrm>
            <a:off x="4050284" y="4518879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0"/>
            <a:endCxn id="33" idx="5"/>
          </p:cNvCxnSpPr>
          <p:nvPr/>
        </p:nvCxnSpPr>
        <p:spPr>
          <a:xfrm flipH="1" flipV="1">
            <a:off x="4912491" y="3435528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912491" y="451887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5" name="Straight Arrow Connector 44"/>
          <p:cNvCxnSpPr>
            <a:stCxn id="36" idx="7"/>
            <a:endCxn id="44" idx="3"/>
          </p:cNvCxnSpPr>
          <p:nvPr/>
        </p:nvCxnSpPr>
        <p:spPr>
          <a:xfrm flipV="1">
            <a:off x="3354729" y="4910950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77708" y="632245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7" name="Straight Arrow Connector 46"/>
          <p:cNvCxnSpPr>
            <a:stCxn id="35" idx="5"/>
            <a:endCxn id="46" idx="2"/>
          </p:cNvCxnSpPr>
          <p:nvPr/>
        </p:nvCxnSpPr>
        <p:spPr>
          <a:xfrm>
            <a:off x="2419575" y="6121599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303066" y="600780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9" name="Straight Arrow Connector 48"/>
          <p:cNvCxnSpPr>
            <a:stCxn id="35" idx="6"/>
            <a:endCxn id="48" idx="2"/>
          </p:cNvCxnSpPr>
          <p:nvPr/>
        </p:nvCxnSpPr>
        <p:spPr>
          <a:xfrm>
            <a:off x="2486843" y="5959197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5"/>
            <a:endCxn id="48" idx="1"/>
          </p:cNvCxnSpPr>
          <p:nvPr/>
        </p:nvCxnSpPr>
        <p:spPr>
          <a:xfrm>
            <a:off x="3354728" y="5768665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6"/>
            <a:endCxn id="32" idx="2"/>
          </p:cNvCxnSpPr>
          <p:nvPr/>
        </p:nvCxnSpPr>
        <p:spPr>
          <a:xfrm flipV="1">
            <a:off x="3421998" y="5443864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6"/>
            <a:endCxn id="32" idx="1"/>
          </p:cNvCxnSpPr>
          <p:nvPr/>
        </p:nvCxnSpPr>
        <p:spPr>
          <a:xfrm>
            <a:off x="5371831" y="4748549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  <a:endCxn id="32" idx="3"/>
          </p:cNvCxnSpPr>
          <p:nvPr/>
        </p:nvCxnSpPr>
        <p:spPr>
          <a:xfrm flipV="1">
            <a:off x="4762407" y="5606265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48" idx="3"/>
          </p:cNvCxnSpPr>
          <p:nvPr/>
        </p:nvCxnSpPr>
        <p:spPr>
          <a:xfrm flipV="1">
            <a:off x="3637048" y="6399875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12697" y="3667666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43000" y="206934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two copies of each node, one connected to incoming edges, the other to outgoing edges</a:t>
            </a:r>
          </a:p>
        </p:txBody>
      </p:sp>
      <p:sp>
        <p:nvSpPr>
          <p:cNvPr id="59" name="Oval 58"/>
          <p:cNvSpPr/>
          <p:nvPr/>
        </p:nvSpPr>
        <p:spPr>
          <a:xfrm>
            <a:off x="9266481" y="3720825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out</a:t>
            </a:r>
          </a:p>
        </p:txBody>
      </p:sp>
      <p:cxnSp>
        <p:nvCxnSpPr>
          <p:cNvPr id="61" name="Straight Arrow Connector 60"/>
          <p:cNvCxnSpPr>
            <a:stCxn id="57" idx="6"/>
            <a:endCxn id="59" idx="2"/>
          </p:cNvCxnSpPr>
          <p:nvPr/>
        </p:nvCxnSpPr>
        <p:spPr>
          <a:xfrm>
            <a:off x="8337099" y="3967692"/>
            <a:ext cx="929382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4"/>
          </p:cNvCxnSpPr>
          <p:nvPr/>
        </p:nvCxnSpPr>
        <p:spPr>
          <a:xfrm flipV="1">
            <a:off x="7579358" y="4267716"/>
            <a:ext cx="295541" cy="48083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7" idx="2"/>
          </p:cNvCxnSpPr>
          <p:nvPr/>
        </p:nvCxnSpPr>
        <p:spPr>
          <a:xfrm flipV="1">
            <a:off x="6934201" y="3967692"/>
            <a:ext cx="478497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5"/>
          </p:cNvCxnSpPr>
          <p:nvPr/>
        </p:nvCxnSpPr>
        <p:spPr>
          <a:xfrm>
            <a:off x="10055507" y="4233001"/>
            <a:ext cx="374624" cy="285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0308" y="3316069"/>
            <a:ext cx="15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Restricts to 1 edge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37244" y="2769891"/>
            <a:ext cx="587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</a:t>
            </a:r>
            <a:r>
              <a:rPr lang="en-US" sz="2400" b="1" dirty="0"/>
              <a:t>Edge-Disjoint Paths </a:t>
            </a:r>
            <a:r>
              <a:rPr lang="en-US" sz="2400" dirty="0"/>
              <a:t>on new graph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1F7F95-0B9B-924F-B1F8-5C88CCF98E39}"/>
              </a:ext>
            </a:extLst>
          </p:cNvPr>
          <p:cNvSpPr txBox="1"/>
          <p:nvPr/>
        </p:nvSpPr>
        <p:spPr>
          <a:xfrm>
            <a:off x="8541904" y="4816852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5062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29" grpId="0"/>
      <p:bldP spid="77" grpId="0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 </a:t>
            </a:r>
            <a:r>
              <a:rPr lang="en-US" u="sng" dirty="0"/>
              <a:t>now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112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C00000"/>
                </a:solidFill>
              </a:rPr>
              <a:t>edge</a:t>
            </a:r>
            <a:r>
              <a:rPr lang="en-US" b="1" i="1" dirty="0">
                <a:solidFill>
                  <a:srgbClr val="C00000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 and solve that to find </a:t>
            </a:r>
            <a:r>
              <a:rPr lang="en-US" b="1" dirty="0">
                <a:solidFill>
                  <a:srgbClr val="C00000"/>
                </a:solidFill>
              </a:rPr>
              <a:t>number of edge-disjoint paths</a:t>
            </a:r>
            <a:endParaRPr lang="en-US" dirty="0"/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endParaRPr lang="en-US" dirty="0"/>
          </a:p>
          <a:p>
            <a:pPr lvl="1"/>
            <a:r>
              <a:rPr lang="en-US" dirty="0"/>
              <a:t>See above! Convert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and solve</a:t>
            </a:r>
            <a:r>
              <a:rPr lang="en-US" b="1" i="1" dirty="0">
                <a:solidFill>
                  <a:srgbClr val="0070C0"/>
                </a:solidFill>
              </a:rPr>
              <a:t> max network flow problem</a:t>
            </a:r>
          </a:p>
          <a:p>
            <a:r>
              <a:rPr lang="en-US" dirty="0"/>
              <a:t>This chain of “problem conversions” finds lets us solve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endParaRPr lang="en-US" dirty="0"/>
          </a:p>
          <a:p>
            <a:pPr lvl="1"/>
            <a:r>
              <a:rPr lang="en-US" b="1" dirty="0"/>
              <a:t>Time complexity? </a:t>
            </a:r>
            <a:r>
              <a:rPr lang="en-US" dirty="0"/>
              <a:t>Cost of solving max network flow plus two conversions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(We’re about to get interested in problems that seem to require exponential time…)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1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Max-flow vs. min-cut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These two problems are “equivalent”</a:t>
            </a:r>
          </a:p>
          <a:p>
            <a:pPr lvl="1"/>
            <a:r>
              <a:rPr lang="en-US" dirty="0"/>
              <a:t>Remember? </a:t>
            </a:r>
            <a:r>
              <a:rPr lang="en-US" b="1" i="1" dirty="0">
                <a:solidFill>
                  <a:schemeClr val="accent1"/>
                </a:solidFill>
              </a:rPr>
              <a:t>max-flow min-cut </a:t>
            </a:r>
            <a:r>
              <a:rPr lang="en-US" b="1" i="1" u="sng" dirty="0">
                <a:solidFill>
                  <a:schemeClr val="accent1"/>
                </a:solidFill>
              </a:rPr>
              <a:t>theorem</a:t>
            </a:r>
            <a:endParaRPr lang="en-US" u="sng" dirty="0"/>
          </a:p>
          <a:p>
            <a:pPr lvl="1"/>
            <a:r>
              <a:rPr lang="en-US" dirty="0"/>
              <a:t>Here we’re saying: if you can solve one, you can solve the other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min-cut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polynomial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is a transformation of one problem into another problem</a:t>
            </a:r>
          </a:p>
          <a:p>
            <a:pPr lvl="1"/>
            <a:r>
              <a:rPr lang="en-US" dirty="0"/>
              <a:t>Min-cut is reducible to max-flow because we can use max-flow to solve min-cut</a:t>
            </a:r>
          </a:p>
          <a:p>
            <a:pPr lvl="1"/>
            <a:r>
              <a:rPr lang="en-US" dirty="0"/>
              <a:t>Formally, problem A is </a:t>
            </a:r>
            <a:r>
              <a:rPr lang="en-US" b="1" i="1" dirty="0">
                <a:solidFill>
                  <a:schemeClr val="accent1"/>
                </a:solidFill>
              </a:rPr>
              <a:t>reducible</a:t>
            </a:r>
            <a:r>
              <a:rPr lang="en-US" dirty="0"/>
              <a:t> to problem B if we can use a solution to B to solve A</a:t>
            </a:r>
          </a:p>
          <a:p>
            <a:r>
              <a:rPr lang="en-US" dirty="0"/>
              <a:t>We’re particularly interested in reductions that happen in </a:t>
            </a:r>
            <a:r>
              <a:rPr lang="en-US" i="1" dirty="0"/>
              <a:t>polynomial time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If A is </a:t>
            </a:r>
            <a:r>
              <a:rPr lang="en-US" altLang="en-US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polynomial-time reducible </a:t>
            </a:r>
            <a:r>
              <a:rPr lang="en-US" altLang="en-US" dirty="0">
                <a:ea typeface="ＭＳ Ｐゴシック" panose="020B0600070205080204" pitchFamily="34" charset="-128"/>
              </a:rPr>
              <a:t>to B, we denote this as: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</a:t>
            </a:r>
            <a:r>
              <a:rPr lang="en-US" altLang="en-US" b="1" baseline="-25000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p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Reducing both 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to see that:</a:t>
            </a:r>
          </a:p>
          <a:p>
            <a:pPr lvl="1"/>
            <a:r>
              <a:rPr lang="en-US" dirty="0"/>
              <a:t>Min-cut ≤</a:t>
            </a:r>
            <a:r>
              <a:rPr lang="en-US" baseline="-25000" dirty="0"/>
              <a:t>p</a:t>
            </a:r>
            <a:r>
              <a:rPr lang="en-US" dirty="0"/>
              <a:t> max-flow</a:t>
            </a:r>
          </a:p>
          <a:p>
            <a:pPr lvl="1"/>
            <a:r>
              <a:rPr lang="en-US" dirty="0"/>
              <a:t>Max-flow ≤</a:t>
            </a:r>
            <a:r>
              <a:rPr lang="en-US" baseline="-25000" dirty="0"/>
              <a:t>p</a:t>
            </a:r>
            <a:r>
              <a:rPr lang="en-US" dirty="0"/>
              <a:t> min-cut</a:t>
            </a:r>
          </a:p>
          <a:p>
            <a:r>
              <a:rPr lang="en-US" dirty="0"/>
              <a:t>Because they reduce both ways, they are </a:t>
            </a:r>
            <a:r>
              <a:rPr lang="en-US" b="1" i="1" dirty="0">
                <a:solidFill>
                  <a:schemeClr val="accent1"/>
                </a:solidFill>
              </a:rPr>
              <a:t>polynomial-time equivalent</a:t>
            </a:r>
          </a:p>
          <a:p>
            <a:pPr lvl="1"/>
            <a:r>
              <a:rPr lang="en-US" dirty="0"/>
              <a:t>If we find a polynomial solution for one, the other is also polynomial</a:t>
            </a:r>
          </a:p>
          <a:p>
            <a:pPr lvl="1"/>
            <a:r>
              <a:rPr lang="en-US" dirty="0"/>
              <a:t>What if we prove an exponential lower-bound for one?</a:t>
            </a:r>
            <a:br>
              <a:rPr lang="en-US" dirty="0"/>
            </a:br>
            <a:r>
              <a:rPr lang="en-US" dirty="0"/>
              <a:t>Is it possible that the other one could have a polynomial solution?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graph is </a:t>
            </a:r>
            <a:r>
              <a:rPr lang="en-US" i="1" dirty="0"/>
              <a:t>bipartite</a:t>
            </a:r>
            <a:r>
              <a:rPr lang="en-US" dirty="0"/>
              <a:t> if node-set V can be split into sets X and Y such that every edge has one end in X and one end in Y</a:t>
            </a:r>
          </a:p>
          <a:p>
            <a:pPr lvl="1"/>
            <a:r>
              <a:rPr lang="en-US" dirty="0"/>
              <a:t>X and Y could be colored red and blue</a:t>
            </a:r>
          </a:p>
          <a:p>
            <a:pPr lvl="1"/>
            <a:r>
              <a:rPr lang="en-US" dirty="0"/>
              <a:t>Or Boolean true/false</a:t>
            </a:r>
          </a:p>
        </p:txBody>
      </p:sp>
      <p:pic>
        <p:nvPicPr>
          <p:cNvPr id="7" name="Picture 6" descr="RecursiveEvenBipartit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638" y="3615263"/>
            <a:ext cx="5343525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993FC-0275-7449-965A-3D83891F01F5}"/>
              </a:ext>
            </a:extLst>
          </p:cNvPr>
          <p:cNvSpPr txBox="1"/>
          <p:nvPr/>
        </p:nvSpPr>
        <p:spPr>
          <a:xfrm>
            <a:off x="6553200" y="3264992"/>
            <a:ext cx="460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to determine if G is bipartite?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593E-D5FA-3746-B983-4AEEEFDFB4B4}"/>
              </a:ext>
            </a:extLst>
          </p:cNvPr>
          <p:cNvSpPr txBox="1"/>
          <p:nvPr/>
        </p:nvSpPr>
        <p:spPr>
          <a:xfrm>
            <a:off x="6553200" y="3864944"/>
            <a:ext cx="486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numbers and arrows on edges may give you a clue….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6FAA-9DFD-054A-AB24-072D074A6793}"/>
              </a:ext>
            </a:extLst>
          </p:cNvPr>
          <p:cNvSpPr txBox="1"/>
          <p:nvPr/>
        </p:nvSpPr>
        <p:spPr>
          <a:xfrm>
            <a:off x="6553200" y="4847576"/>
            <a:ext cx="4870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BFS or DFS, and label nodes by levels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in tree.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Non-tree edge to node with same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label means NOT bipartite.</a:t>
            </a:r>
          </a:p>
        </p:txBody>
      </p:sp>
    </p:spTree>
    <p:extLst>
      <p:ext uri="{BB962C8B-B14F-4D97-AF65-F5344CB8AC3E}">
        <p14:creationId xmlns:p14="http://schemas.microsoft.com/office/powerpoint/2010/main" val="5992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assume the graph is connected</a:t>
            </a:r>
          </a:p>
          <a:p>
            <a:pPr lvl="1"/>
            <a:r>
              <a:rPr lang="en-US" dirty="0"/>
              <a:t>Otherwise we will only look at each connected component individually</a:t>
            </a:r>
          </a:p>
          <a:p>
            <a:r>
              <a:rPr lang="en-US" dirty="0"/>
              <a:t>A triangle cannot be bipartite</a:t>
            </a:r>
          </a:p>
          <a:p>
            <a:pPr lvl="1" algn="l"/>
            <a:r>
              <a:rPr lang="en-US" dirty="0"/>
              <a:t>In fact, any graph with an odd </a:t>
            </a:r>
            <a:br>
              <a:rPr lang="en-US" dirty="0"/>
            </a:br>
            <a:r>
              <a:rPr lang="en-US" dirty="0"/>
              <a:t>length cycle cannot be bipartite</a:t>
            </a:r>
          </a:p>
        </p:txBody>
      </p:sp>
      <p:pic>
        <p:nvPicPr>
          <p:cNvPr id="5" name="Picture 2" descr="C:\WINDOWS\Desktop\Oh_type\kleinberg_GIF_01to10\kleinberg_07F09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9" t="2029" r="67321" b="28994"/>
          <a:stretch>
            <a:fillRect/>
          </a:stretch>
        </p:blipFill>
        <p:spPr bwMode="auto">
          <a:xfrm>
            <a:off x="7543800" y="2836986"/>
            <a:ext cx="2667000" cy="348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6681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We’re Going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dirty="0"/>
              <a:t>Also: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pPr lvl="1"/>
            <a:r>
              <a:rPr lang="en-US" dirty="0"/>
              <a:t>Vertex cover and independent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4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0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40AD0A-56E2-1345-AADD-74ED632C4363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C15C-D3D4-B64B-9BEB-C59960AFA081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BEE4-7296-C547-A690-A6DDFF86576F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this the best possible?</a:t>
            </a:r>
            <a:br>
              <a:rPr lang="en-US" sz="2400" dirty="0"/>
            </a:br>
            <a:r>
              <a:rPr lang="en-US" sz="2400" dirty="0"/>
              <a:t>The largest possible set </a:t>
            </a:r>
            <a:br>
              <a:rPr lang="en-US" sz="2400" dirty="0"/>
            </a:br>
            <a:r>
              <a:rPr lang="en-US" sz="2400" dirty="0"/>
              <a:t> of edges?</a:t>
            </a:r>
          </a:p>
        </p:txBody>
      </p:sp>
    </p:spTree>
    <p:extLst>
      <p:ext uri="{BB962C8B-B14F-4D97-AF65-F5344CB8AC3E}">
        <p14:creationId xmlns:p14="http://schemas.microsoft.com/office/powerpoint/2010/main" val="30853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C732C0-1737-A24D-92D5-CAC17E1BB175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6F71E-52BB-B64B-B8F4-E94744BFD037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F8D7F-06C8-3E46-AC7D-7257A5C2691B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Better! In fact, the maximum possible!</a:t>
            </a:r>
            <a:br>
              <a:rPr lang="en-US" sz="2400" dirty="0"/>
            </a:br>
            <a:r>
              <a:rPr lang="en-US" sz="2400" dirty="0"/>
              <a:t>How can we tell?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4B058-0353-C149-B3E7-BEFB2A0F44CD}"/>
              </a:ext>
            </a:extLst>
          </p:cNvPr>
          <p:cNvSpPr txBox="1"/>
          <p:nvPr/>
        </p:nvSpPr>
        <p:spPr>
          <a:xfrm>
            <a:off x="8610600" y="3593863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>
                <a:solidFill>
                  <a:schemeClr val="accent1"/>
                </a:solidFill>
              </a:rPr>
              <a:t>perfect bipartite match</a:t>
            </a:r>
            <a:r>
              <a:rPr lang="en-US" sz="2400" dirty="0"/>
              <a:t>:</a:t>
            </a:r>
          </a:p>
          <a:p>
            <a:r>
              <a:rPr lang="en-US" sz="2400" dirty="0"/>
              <a:t>Equal-sized left and right subsets, and all nodes have a matching edge</a:t>
            </a:r>
          </a:p>
        </p:txBody>
      </p:sp>
    </p:spTree>
    <p:extLst>
      <p:ext uri="{BB962C8B-B14F-4D97-AF65-F5344CB8AC3E}">
        <p14:creationId xmlns:p14="http://schemas.microsoft.com/office/powerpoint/2010/main" val="23316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800" dirty="0"/>
                  <a:t>a set of left nodes, right nodes, and edges between left and right</a:t>
                </a:r>
              </a:p>
              <a:p>
                <a:pPr marL="0" indent="0">
                  <a:buNone/>
                </a:pPr>
                <a:r>
                  <a:rPr lang="en-US" dirty="0"/>
                  <a:t>Find the largest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such that each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is incident to at most one edge.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1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Make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𝐺</m:t>
                    </m:r>
                    <m:r>
                      <a:rPr lang="en-US" sz="3400" i="1">
                        <a:latin typeface="Cambria Math"/>
                      </a:rPr>
                      <m:t>=(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by:</a:t>
                </a:r>
              </a:p>
              <a:p>
                <a:r>
                  <a:rPr lang="en-US" sz="3400" dirty="0"/>
                  <a:t>Adding in a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</a:t>
                </a:r>
                <a:r>
                  <a:rPr lang="en-US" sz="3400" dirty="0"/>
                  <a:t> and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 to the set of nodes: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∪{</m:t>
                    </m:r>
                    <m:r>
                      <a:rPr lang="en-US" sz="340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Adding an edge from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 </a:t>
                </a:r>
                <a:r>
                  <a:rPr lang="en-US" sz="3400" dirty="0"/>
                  <a:t>to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3400" dirty="0"/>
                  <a:t> and from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𝑅</m:t>
                    </m:r>
                  </m:oMath>
                </a14:m>
                <a:r>
                  <a:rPr lang="en-US" sz="3400" dirty="0"/>
                  <a:t> to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:</a:t>
                </a:r>
              </a:p>
              <a:p>
                <a:pPr lvl="1"/>
                <a:r>
                  <a:rPr lang="en-US" sz="3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𝐿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𝑟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Make each edge capacity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3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∀</m:t>
                    </m:r>
                    <m:r>
                      <a:rPr lang="en-US" sz="3400" b="0" i="1" smtClean="0">
                        <a:latin typeface="Cambria Math"/>
                      </a:rPr>
                      <m:t>𝑒</m:t>
                    </m:r>
                    <m:r>
                      <a:rPr lang="en-US" sz="3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b="0" i="1" smtClean="0">
                        <a:latin typeface="Cambria Math"/>
                      </a:rPr>
                      <m:t>, </m:t>
                    </m:r>
                    <m:r>
                      <a:rPr lang="en-US" sz="3400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sz="3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34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6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  <a:blipFill>
                <a:blip r:embed="rId2"/>
                <a:stretch>
                  <a:fillRect l="-154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8E0A8B-3161-704E-AFFB-359B470088A9}"/>
              </a:ext>
            </a:extLst>
          </p:cNvPr>
          <p:cNvGrpSpPr/>
          <p:nvPr/>
        </p:nvGrpSpPr>
        <p:grpSpPr>
          <a:xfrm>
            <a:off x="6096000" y="3305027"/>
            <a:ext cx="5905817" cy="2926728"/>
            <a:chOff x="4724401" y="3589716"/>
            <a:chExt cx="5905817" cy="29267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949108" y="4656250"/>
              <a:ext cx="1485803" cy="163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6955153" y="4655612"/>
              <a:ext cx="1538182" cy="18608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7501222" y="3589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80448" y="4016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1107" y="39405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347" y="4465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86727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107" y="5000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1107" y="53942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2347" y="5591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3587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4" name="Straight Connector 33"/>
            <p:cNvCxnSpPr>
              <a:cxnSpLocks/>
              <a:stCxn id="23" idx="7"/>
            </p:cNvCxnSpPr>
            <p:nvPr/>
          </p:nvCxnSpPr>
          <p:spPr>
            <a:xfrm flipV="1">
              <a:off x="5116473" y="3745633"/>
              <a:ext cx="1284285" cy="101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3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28339" y="40995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9295" y="4604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2551" y="52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1970" y="573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0" name="Straight Connector 49"/>
            <p:cNvCxnSpPr>
              <a:endCxn id="24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58" idx="3"/>
              <a:endCxn id="24" idx="1"/>
            </p:cNvCxnSpPr>
            <p:nvPr/>
          </p:nvCxnSpPr>
          <p:spPr>
            <a:xfrm>
              <a:off x="8871584" y="4641049"/>
              <a:ext cx="1366562" cy="4166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24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24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9550439" y="4099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17355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14674" y="51873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14674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95F58FE-241A-CE4B-A488-766EE9E73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2766" y="3185173"/>
            <a:ext cx="539409" cy="6195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7D87EC-699B-8444-8D3E-3CFCA6574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516" y="3966405"/>
            <a:ext cx="566415" cy="7552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3689B6-E4BA-0E41-A23C-BB22B849F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711" y="4947262"/>
            <a:ext cx="556597" cy="7421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B093DD-F729-424D-A423-E8221C23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71" y="4919513"/>
            <a:ext cx="527091" cy="7027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9CAE5C-C4AB-EC49-823C-54B19E5F9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453" y="5806968"/>
            <a:ext cx="467385" cy="7271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9849CC-02DE-C949-928D-67E02325A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653" y="4019962"/>
            <a:ext cx="448530" cy="6727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6CB250-9ADB-8F45-B3E4-C2111C6FE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8044" y="2944248"/>
            <a:ext cx="601375" cy="9050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2BD92C-65F8-784D-AE58-4044D1CE8E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2235" y="5849058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7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</p:spPr>
            <p:txBody>
              <a:bodyPr anchor="t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Max Flow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as all “middle” edges with flow 1</a:t>
                </a:r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  <a:blipFill>
                <a:blip r:embed="rId2"/>
                <a:stretch>
                  <a:fillRect l="-138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blipFill>
                <a:blip r:embed="rId4"/>
                <a:stretch>
                  <a:fillRect r="-94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blipFill>
                <a:blip r:embed="rId6"/>
                <a:stretch>
                  <a:fillRect r="-87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Overall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blipFill>
                <a:blip r:embed="rId7"/>
                <a:stretch>
                  <a:fillRect r="-794" b="-16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16F49E-F6BF-EB44-9E41-8E2DA554BBDB}"/>
              </a:ext>
            </a:extLst>
          </p:cNvPr>
          <p:cNvCxnSpPr/>
          <p:nvPr/>
        </p:nvCxnSpPr>
        <p:spPr>
          <a:xfrm flipV="1">
            <a:off x="4952554" y="3433514"/>
            <a:ext cx="1334478" cy="155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129D02-7B86-684A-AFDB-40A75355D8B6}"/>
              </a:ext>
            </a:extLst>
          </p:cNvPr>
          <p:cNvCxnSpPr/>
          <p:nvPr/>
        </p:nvCxnSpPr>
        <p:spPr>
          <a:xfrm>
            <a:off x="4943029" y="3778367"/>
            <a:ext cx="1438514" cy="27210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C1494-5BAD-204F-B5CD-FEF2BA815930}"/>
              </a:ext>
            </a:extLst>
          </p:cNvPr>
          <p:cNvCxnSpPr/>
          <p:nvPr/>
        </p:nvCxnSpPr>
        <p:spPr>
          <a:xfrm flipV="1">
            <a:off x="4889766" y="3762779"/>
            <a:ext cx="1387741" cy="9086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5910EF-93C2-2B41-B482-CC769948B92C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89765" y="4665238"/>
            <a:ext cx="1493637" cy="61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A20AC8-B750-F84E-AB5A-325FC2343706}"/>
              </a:ext>
            </a:extLst>
          </p:cNvPr>
          <p:cNvCxnSpPr/>
          <p:nvPr/>
        </p:nvCxnSpPr>
        <p:spPr>
          <a:xfrm>
            <a:off x="4889765" y="4671410"/>
            <a:ext cx="1491778" cy="922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B4EFD0-DC26-2D43-B020-F02D00062DDA}"/>
              </a:ext>
            </a:extLst>
          </p:cNvPr>
          <p:cNvCxnSpPr/>
          <p:nvPr/>
        </p:nvCxnSpPr>
        <p:spPr>
          <a:xfrm>
            <a:off x="4837385" y="5548751"/>
            <a:ext cx="1487108" cy="446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8EC3DC-A566-1C49-ADCE-BB829D21D7DD}"/>
              </a:ext>
            </a:extLst>
          </p:cNvPr>
          <p:cNvCxnSpPr/>
          <p:nvPr/>
        </p:nvCxnSpPr>
        <p:spPr>
          <a:xfrm flipV="1">
            <a:off x="4837385" y="3762779"/>
            <a:ext cx="1440122" cy="1785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E425A2-9822-E94B-93C4-B799DEAA8A07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37386" y="4665238"/>
            <a:ext cx="1546016" cy="1850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C19DD4-F880-7347-BA82-50ED145ABC78}"/>
              </a:ext>
            </a:extLst>
          </p:cNvPr>
          <p:cNvCxnSpPr/>
          <p:nvPr/>
        </p:nvCxnSpPr>
        <p:spPr>
          <a:xfrm flipV="1">
            <a:off x="4837385" y="3762779"/>
            <a:ext cx="1440122" cy="27366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/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/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BBF2A8-6C91-A549-967C-3013BBDB8277}"/>
              </a:ext>
            </a:extLst>
          </p:cNvPr>
          <p:cNvSpPr txBox="1"/>
          <p:nvPr/>
        </p:nvSpPr>
        <p:spPr>
          <a:xfrm>
            <a:off x="5463261" y="327448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7100D-7374-D54B-9D4E-5DFAE5CBAE65}"/>
              </a:ext>
            </a:extLst>
          </p:cNvPr>
          <p:cNvSpPr txBox="1"/>
          <p:nvPr/>
        </p:nvSpPr>
        <p:spPr>
          <a:xfrm>
            <a:off x="5353794" y="40293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B7B7A-900F-4042-BC98-51784AED7ED3}"/>
              </a:ext>
            </a:extLst>
          </p:cNvPr>
          <p:cNvSpPr txBox="1"/>
          <p:nvPr/>
        </p:nvSpPr>
        <p:spPr>
          <a:xfrm>
            <a:off x="4906142" y="39271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F95360-88B6-9B4A-9EDF-1FEE61C888B4}"/>
              </a:ext>
            </a:extLst>
          </p:cNvPr>
          <p:cNvSpPr txBox="1"/>
          <p:nvPr/>
        </p:nvSpPr>
        <p:spPr>
          <a:xfrm>
            <a:off x="4983703" y="448004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1A443-AD0F-2A42-AF60-1E1CD56E6326}"/>
              </a:ext>
            </a:extLst>
          </p:cNvPr>
          <p:cNvSpPr txBox="1"/>
          <p:nvPr/>
        </p:nvSpPr>
        <p:spPr>
          <a:xfrm>
            <a:off x="4892189" y="47170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EE5B4-F49A-4F46-9002-59F0C6BD7CCD}"/>
              </a:ext>
            </a:extLst>
          </p:cNvPr>
          <p:cNvSpPr txBox="1"/>
          <p:nvPr/>
        </p:nvSpPr>
        <p:spPr>
          <a:xfrm>
            <a:off x="4905065" y="50571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E9FC6-E4B2-274A-BC46-343C58A49815}"/>
              </a:ext>
            </a:extLst>
          </p:cNvPr>
          <p:cNvSpPr txBox="1"/>
          <p:nvPr/>
        </p:nvSpPr>
        <p:spPr>
          <a:xfrm>
            <a:off x="4850623" y="539414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C3F5EF-CB7C-874D-A9AB-3217F99BA302}"/>
              </a:ext>
            </a:extLst>
          </p:cNvPr>
          <p:cNvSpPr txBox="1"/>
          <p:nvPr/>
        </p:nvSpPr>
        <p:spPr>
          <a:xfrm>
            <a:off x="4874408" y="56451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C558BB-AFEF-F242-810A-8E80E30F8ED4}"/>
              </a:ext>
            </a:extLst>
          </p:cNvPr>
          <p:cNvSpPr txBox="1"/>
          <p:nvPr/>
        </p:nvSpPr>
        <p:spPr>
          <a:xfrm>
            <a:off x="5102234" y="6074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A577-30BC-4A4B-9E7B-92AD7057E7D4}"/>
              </a:ext>
            </a:extLst>
          </p:cNvPr>
          <p:cNvCxnSpPr>
            <a:stCxn id="29" idx="7"/>
          </p:cNvCxnSpPr>
          <p:nvPr/>
        </p:nvCxnSpPr>
        <p:spPr>
          <a:xfrm flipV="1">
            <a:off x="3068987" y="3778368"/>
            <a:ext cx="1205647" cy="10009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8748BC-2A56-A841-9C07-34781DDFBD0D}"/>
              </a:ext>
            </a:extLst>
          </p:cNvPr>
          <p:cNvCxnSpPr>
            <a:stCxn id="29" idx="6"/>
          </p:cNvCxnSpPr>
          <p:nvPr/>
        </p:nvCxnSpPr>
        <p:spPr>
          <a:xfrm flipV="1">
            <a:off x="3136255" y="4671409"/>
            <a:ext cx="1196056" cy="27034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248879-BEBB-5448-99EB-5AA07ABE7B5B}"/>
              </a:ext>
            </a:extLst>
          </p:cNvPr>
          <p:cNvCxnSpPr>
            <a:stCxn id="29" idx="5"/>
          </p:cNvCxnSpPr>
          <p:nvPr/>
        </p:nvCxnSpPr>
        <p:spPr>
          <a:xfrm>
            <a:off x="3068986" y="5104159"/>
            <a:ext cx="1256338" cy="4445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2A6F2-E5AD-AB40-93BA-3F56BFF7774D}"/>
              </a:ext>
            </a:extLst>
          </p:cNvPr>
          <p:cNvCxnSpPr>
            <a:stCxn id="29" idx="4"/>
          </p:cNvCxnSpPr>
          <p:nvPr/>
        </p:nvCxnSpPr>
        <p:spPr>
          <a:xfrm>
            <a:off x="2906586" y="5171429"/>
            <a:ext cx="1349265" cy="13444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40FE7-75E4-DC4F-961B-BA73414A2E3D}"/>
              </a:ext>
            </a:extLst>
          </p:cNvPr>
          <p:cNvSpPr txBox="1"/>
          <p:nvPr/>
        </p:nvSpPr>
        <p:spPr>
          <a:xfrm>
            <a:off x="3480853" y="411359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9B80D-E464-C543-A1DF-D488E7EC58CF}"/>
              </a:ext>
            </a:extLst>
          </p:cNvPr>
          <p:cNvSpPr txBox="1"/>
          <p:nvPr/>
        </p:nvSpPr>
        <p:spPr>
          <a:xfrm>
            <a:off x="3657600" y="46188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C4DC42-83FD-EF4E-9381-7D1C9B84BA46}"/>
              </a:ext>
            </a:extLst>
          </p:cNvPr>
          <p:cNvSpPr txBox="1"/>
          <p:nvPr/>
        </p:nvSpPr>
        <p:spPr>
          <a:xfrm>
            <a:off x="3705065" y="52793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0C2F9C-D514-5446-8387-90C049C475E1}"/>
              </a:ext>
            </a:extLst>
          </p:cNvPr>
          <p:cNvSpPr txBox="1"/>
          <p:nvPr/>
        </p:nvSpPr>
        <p:spPr>
          <a:xfrm>
            <a:off x="3474484" y="5751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2EAF30-712A-2D41-A371-B831734D72E6}"/>
              </a:ext>
            </a:extLst>
          </p:cNvPr>
          <p:cNvCxnSpPr>
            <a:endCxn id="30" idx="0"/>
          </p:cNvCxnSpPr>
          <p:nvPr/>
        </p:nvCxnSpPr>
        <p:spPr>
          <a:xfrm>
            <a:off x="6912645" y="3762779"/>
            <a:ext cx="1440417" cy="124171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AB967D-4AD0-A641-B0E9-9F9A681637E5}"/>
              </a:ext>
            </a:extLst>
          </p:cNvPr>
          <p:cNvCxnSpPr>
            <a:cxnSpLocks/>
            <a:stCxn id="70" idx="3"/>
            <a:endCxn id="30" idx="1"/>
          </p:cNvCxnSpPr>
          <p:nvPr/>
        </p:nvCxnSpPr>
        <p:spPr>
          <a:xfrm>
            <a:off x="6831932" y="4665238"/>
            <a:ext cx="1358728" cy="40652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69C141-8606-B04B-BEE9-B787AC8058DE}"/>
              </a:ext>
            </a:extLst>
          </p:cNvPr>
          <p:cNvCxnSpPr>
            <a:endCxn id="30" idx="2"/>
          </p:cNvCxnSpPr>
          <p:nvPr/>
        </p:nvCxnSpPr>
        <p:spPr>
          <a:xfrm flipV="1">
            <a:off x="6865656" y="5234163"/>
            <a:ext cx="1257734" cy="35927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9809E9-A2E6-4F45-8ED8-31456B003DF8}"/>
              </a:ext>
            </a:extLst>
          </p:cNvPr>
          <p:cNvCxnSpPr>
            <a:endCxn id="30" idx="3"/>
          </p:cNvCxnSpPr>
          <p:nvPr/>
        </p:nvCxnSpPr>
        <p:spPr>
          <a:xfrm flipV="1">
            <a:off x="6912645" y="5396564"/>
            <a:ext cx="1278015" cy="11028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D4A11B6-33DC-024F-A5E8-482BFA82D60B}"/>
              </a:ext>
            </a:extLst>
          </p:cNvPr>
          <p:cNvSpPr txBox="1"/>
          <p:nvPr/>
        </p:nvSpPr>
        <p:spPr>
          <a:xfrm>
            <a:off x="7366077" y="41290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AB79C-B95B-1741-8556-10EEBB967402}"/>
              </a:ext>
            </a:extLst>
          </p:cNvPr>
          <p:cNvSpPr txBox="1"/>
          <p:nvPr/>
        </p:nvSpPr>
        <p:spPr>
          <a:xfrm>
            <a:off x="7321840" y="46891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FE871-9572-2C4F-8C6D-4ED997581EEF}"/>
              </a:ext>
            </a:extLst>
          </p:cNvPr>
          <p:cNvSpPr txBox="1"/>
          <p:nvPr/>
        </p:nvSpPr>
        <p:spPr>
          <a:xfrm>
            <a:off x="7333465" y="52146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AADDBE-8F40-E148-8343-FFF3CAE72FA4}"/>
              </a:ext>
            </a:extLst>
          </p:cNvPr>
          <p:cNvSpPr txBox="1"/>
          <p:nvPr/>
        </p:nvSpPr>
        <p:spPr>
          <a:xfrm>
            <a:off x="7376173" y="57492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ABC611-FD01-0946-B3F9-194DDF77D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040" y="3164785"/>
            <a:ext cx="539409" cy="61954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8A126CC-019F-B347-8077-5409C6FF93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265" y="4275283"/>
            <a:ext cx="566415" cy="7552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5B4B3A8-0AD8-AB45-B37A-38C4253BC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6460" y="5256140"/>
            <a:ext cx="556597" cy="74213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9F9EEC-7EC7-2248-81CC-065952113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720" y="5228391"/>
            <a:ext cx="527091" cy="70278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E57853-27F8-6B48-A4A2-53C3EC3C2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202" y="6115846"/>
            <a:ext cx="467385" cy="727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0AEEDF-95CB-AF45-9B88-B9D9BE08D4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402" y="4328840"/>
            <a:ext cx="448530" cy="6727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CF6824C-E9DB-1941-990E-179042C0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318" y="2923860"/>
            <a:ext cx="601375" cy="9050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4D4D5BF-47AC-D346-BF8A-3BCBF23DA7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984" y="6157936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We’ve Been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lnSpcReduction="10000"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Coming soon:</a:t>
            </a:r>
            <a:r>
              <a:rPr lang="en-US" dirty="0"/>
              <a:t>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r>
              <a:rPr lang="en-US" b="1" dirty="0">
                <a:solidFill>
                  <a:srgbClr val="C00000"/>
                </a:solidFill>
              </a:rPr>
              <a:t>Next: </a:t>
            </a:r>
            <a:r>
              <a:rPr lang="en-US" dirty="0"/>
              <a:t>example problems: vertex cover and independent set</a:t>
            </a:r>
          </a:p>
          <a:p>
            <a:pPr lvl="1"/>
            <a:r>
              <a:rPr lang="en-US" dirty="0"/>
              <a:t>Then, classes of problems: P, NP, NP-Hard, NP-complete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71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8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Spring 2021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Floryan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Horton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Module 4, Day 3: Live Session, April 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9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We’ve Been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lnSpcReduction="10000"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Coming soon:</a:t>
            </a:r>
            <a:r>
              <a:rPr lang="en-US" dirty="0"/>
              <a:t>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matching and max network flow</a:t>
            </a:r>
          </a:p>
          <a:p>
            <a:r>
              <a:rPr lang="en-US" b="1" dirty="0">
                <a:solidFill>
                  <a:srgbClr val="C00000"/>
                </a:solidFill>
              </a:rPr>
              <a:t>Today: </a:t>
            </a:r>
            <a:r>
              <a:rPr lang="en-US" dirty="0"/>
              <a:t>example problems: vertex cover and independent set</a:t>
            </a:r>
          </a:p>
          <a:p>
            <a:r>
              <a:rPr lang="en-US" b="1" dirty="0">
                <a:solidFill>
                  <a:srgbClr val="C00000"/>
                </a:solidFill>
              </a:rPr>
              <a:t>Next Lecture:</a:t>
            </a:r>
            <a:r>
              <a:rPr lang="en-US" dirty="0"/>
              <a:t> classes of problems: P, NP, NP-Hard, NP-complete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5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021F-5179-E34E-9C25-8EFE4855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EE3-217F-6547-91F5-DF0CBA8B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Today:  Two graph problems that are similar:</a:t>
            </a:r>
            <a:br>
              <a:rPr lang="en-US" dirty="0"/>
            </a:br>
            <a:r>
              <a:rPr lang="en-US" dirty="0"/>
              <a:t>	</a:t>
            </a:r>
            <a:r>
              <a:rPr lang="en-US" b="1" i="1" dirty="0">
                <a:solidFill>
                  <a:schemeClr val="accent1"/>
                </a:solidFill>
              </a:rPr>
              <a:t>minimum vertex cover </a:t>
            </a:r>
            <a:r>
              <a:rPr lang="en-US" dirty="0"/>
              <a:t>and </a:t>
            </a:r>
            <a:r>
              <a:rPr lang="en-US" b="1" i="1" dirty="0">
                <a:solidFill>
                  <a:schemeClr val="accent1"/>
                </a:solidFill>
              </a:rPr>
              <a:t>maximum independent set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We’ll do a formal proof that these are </a:t>
            </a:r>
            <a:r>
              <a:rPr lang="en-US" b="1" i="1" dirty="0">
                <a:solidFill>
                  <a:schemeClr val="accent1"/>
                </a:solidFill>
              </a:rPr>
              <a:t>polynomial-time equivalent</a:t>
            </a:r>
          </a:p>
          <a:p>
            <a:pPr lvl="2"/>
            <a:r>
              <a:rPr lang="en-US" dirty="0"/>
              <a:t>Each reduces to the other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BTW, vertex cover is needed for Basic Written HW, Question 2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559D4-93DA-5E4A-AB75-1AB37BD2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2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6795-AB53-4149-9B35-BC5C702B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One Solution to Solve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31C6-70CB-714A-AE7A-96F9E32F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561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we can solve a “new” problem using a solution to another problem</a:t>
            </a:r>
          </a:p>
          <a:p>
            <a:pPr lvl="1"/>
            <a:r>
              <a:rPr lang="en-US" dirty="0"/>
              <a:t>We need to “re-cast” the “new” problem as an </a:t>
            </a:r>
            <a:r>
              <a:rPr lang="en-US" b="1" i="1" dirty="0">
                <a:solidFill>
                  <a:srgbClr val="0070C0"/>
                </a:solidFill>
              </a:rPr>
              <a:t>instance</a:t>
            </a:r>
            <a:r>
              <a:rPr lang="en-US" dirty="0"/>
              <a:t> of the other problem</a:t>
            </a:r>
          </a:p>
          <a:p>
            <a:pPr lvl="1"/>
            <a:r>
              <a:rPr lang="en-US" dirty="0"/>
              <a:t>We may need to relate how the answer found for the other problem gives the answer for the “new” problem</a:t>
            </a:r>
          </a:p>
          <a:p>
            <a:r>
              <a:rPr lang="en-US" dirty="0"/>
              <a:t>Some examples coming in this lecture:</a:t>
            </a:r>
          </a:p>
          <a:p>
            <a:pPr lvl="1"/>
            <a:r>
              <a:rPr lang="en-US" dirty="0"/>
              <a:t>We’ll see how to solve </a:t>
            </a:r>
            <a:r>
              <a:rPr lang="en-US" b="1" i="1" dirty="0">
                <a:solidFill>
                  <a:srgbClr val="0070C0"/>
                </a:solidFill>
              </a:rPr>
              <a:t>edge-disjoint path </a:t>
            </a:r>
            <a:r>
              <a:rPr lang="en-US" dirty="0"/>
              <a:t>problem.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vertex-disjoint path </a:t>
            </a:r>
            <a:r>
              <a:rPr lang="en-US" dirty="0"/>
              <a:t>problem.</a:t>
            </a:r>
          </a:p>
          <a:p>
            <a:pPr lvl="1"/>
            <a:r>
              <a:rPr lang="en-US" dirty="0"/>
              <a:t>We know how to find </a:t>
            </a:r>
            <a:r>
              <a:rPr lang="en-US" b="1" i="1" dirty="0">
                <a:solidFill>
                  <a:srgbClr val="0070C0"/>
                </a:solidFill>
              </a:rPr>
              <a:t>max network flow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bi-partite matching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84A98-A5FF-EB40-9185-6C584E40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47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Vertex Cover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4036"/>
                <a:ext cx="10972800" cy="4712127"/>
              </a:xfrm>
            </p:spPr>
            <p:txBody>
              <a:bodyPr/>
              <a:lstStyle/>
              <a:p>
                <a:r>
                  <a:rPr lang="en-US" dirty="0"/>
                  <a:t>Vertex Cover: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Minimum Vertex Cover Problem: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minimum vertex 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4036"/>
                <a:ext cx="10972800" cy="4712127"/>
              </a:xfrm>
              <a:blipFill>
                <a:blip r:embed="rId2"/>
                <a:stretch>
                  <a:fillRect l="-1387" t="-1613" r="-1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A7964A-C2FA-DC4F-BCC4-6BF5D320DBA2}"/>
              </a:ext>
            </a:extLst>
          </p:cNvPr>
          <p:cNvGrpSpPr/>
          <p:nvPr/>
        </p:nvGrpSpPr>
        <p:grpSpPr>
          <a:xfrm>
            <a:off x="1371600" y="4117181"/>
            <a:ext cx="2514600" cy="2281238"/>
            <a:chOff x="657225" y="1481300"/>
            <a:chExt cx="5514975" cy="49142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57DF2B2-07E5-1D4F-BC6D-C7B2DDEB25A5}"/>
                </a:ext>
              </a:extLst>
            </p:cNvPr>
            <p:cNvCxnSpPr>
              <a:cxnSpLocks/>
              <a:stCxn id="29" idx="1"/>
              <a:endCxn id="21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691B65-1E79-D645-914E-D071FC632D50}"/>
                </a:ext>
              </a:extLst>
            </p:cNvPr>
            <p:cNvCxnSpPr>
              <a:cxnSpLocks/>
              <a:stCxn id="20" idx="2"/>
              <a:endCxn id="29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ACAB44-8D08-D046-9D3F-77FEFEF5A41F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E0764-D9DB-4D42-B399-66D87C501FD4}"/>
                </a:ext>
              </a:extLst>
            </p:cNvPr>
            <p:cNvCxnSpPr>
              <a:cxnSpLocks/>
              <a:stCxn id="24" idx="2"/>
              <a:endCxn id="2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34E4D2-8AC2-D44D-AAC6-467F79220276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C09ED0-6FD4-CC4A-97E2-DF3B165E197A}"/>
                </a:ext>
              </a:extLst>
            </p:cNvPr>
            <p:cNvCxnSpPr>
              <a:cxnSpLocks/>
              <a:stCxn id="25" idx="3"/>
              <a:endCxn id="22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79F63-25EC-134D-BD2A-59EC22165472}"/>
                </a:ext>
              </a:extLst>
            </p:cNvPr>
            <p:cNvCxnSpPr>
              <a:cxnSpLocks/>
              <a:stCxn id="25" idx="2"/>
              <a:endCxn id="23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7A437A-17C1-7442-B354-F922EA81C00B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7A80BB-EF7D-4A4D-A7CA-685F74AFACD0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071BE2-133F-BA4E-B54E-28BED1546189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B9EE51-95A9-0F45-BE59-6C651F5BF207}"/>
                </a:ext>
              </a:extLst>
            </p:cNvPr>
            <p:cNvCxnSpPr>
              <a:cxnSpLocks/>
              <a:stCxn id="22" idx="0"/>
              <a:endCxn id="27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D402CD-9070-7F42-8C33-B56A16ADECDC}"/>
                </a:ext>
              </a:extLst>
            </p:cNvPr>
            <p:cNvCxnSpPr>
              <a:cxnSpLocks/>
              <a:stCxn id="21" idx="0"/>
              <a:endCxn id="26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B8CC0-2A03-7A44-A66A-29AA22593E30}"/>
                </a:ext>
              </a:extLst>
            </p:cNvPr>
            <p:cNvCxnSpPr>
              <a:cxnSpLocks/>
              <a:stCxn id="21" idx="0"/>
              <a:endCxn id="22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BF3C25-10D5-6C4F-9437-7054FBCD30DB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28" name="Isosceles Triangle 69">
                <a:extLst>
                  <a:ext uri="{FF2B5EF4-FFF2-40B4-BE49-F238E27FC236}">
                    <a16:creationId xmlns:a16="http://schemas.microsoft.com/office/drawing/2014/main" id="{63450425-D9D7-5F40-B76B-ACFDCECBDDB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8353D7-9548-E845-BA05-7913D2F77602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5962F2-67E8-7A4F-BD1B-2001C8319BB6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43C9FA-AFF7-B548-9D2D-E58B20766E85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8CD6E5-3625-C84D-8CB7-B3007F8D0D9F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92259B-444F-6C4B-BE1E-65A0F418AB7D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2D3C1E-C353-8B45-99E5-EFBC44378F3E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78DE4F-18B0-754D-91CB-14AC8D935309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ADE967-C62D-ED4C-A5B4-248FA5E5FF20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54ABE4-80CF-CF4D-83FA-429E677BAECE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4FC45B-BEA0-0F4B-961A-C731D602192B}"/>
              </a:ext>
            </a:extLst>
          </p:cNvPr>
          <p:cNvGrpSpPr/>
          <p:nvPr/>
        </p:nvGrpSpPr>
        <p:grpSpPr>
          <a:xfrm>
            <a:off x="6383366" y="4117182"/>
            <a:ext cx="2514600" cy="2281238"/>
            <a:chOff x="657225" y="1481300"/>
            <a:chExt cx="5514975" cy="491424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2DBEEE-F485-5F4C-A777-1801821F3FC6}"/>
                </a:ext>
              </a:extLst>
            </p:cNvPr>
            <p:cNvCxnSpPr>
              <a:cxnSpLocks/>
              <a:stCxn id="54" idx="1"/>
              <a:endCxn id="46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F6ECAF1-7E2D-0043-8639-7822ECF197DA}"/>
                </a:ext>
              </a:extLst>
            </p:cNvPr>
            <p:cNvCxnSpPr>
              <a:cxnSpLocks/>
              <a:stCxn id="45" idx="2"/>
              <a:endCxn id="54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013A88-0F5C-AE4E-98C5-4B27E3928788}"/>
                </a:ext>
              </a:extLst>
            </p:cNvPr>
            <p:cNvCxnSpPr>
              <a:cxnSpLocks/>
              <a:stCxn id="46" idx="1"/>
              <a:endCxn id="45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0D2E43-2C9C-EF43-86B1-068EDB8ADB66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397FB1-58D7-434F-938D-1CF68781CF00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36DB25B-0523-344A-9C1E-6602F0DBBDBB}"/>
                </a:ext>
              </a:extLst>
            </p:cNvPr>
            <p:cNvCxnSpPr>
              <a:cxnSpLocks/>
              <a:stCxn id="50" idx="3"/>
              <a:endCxn id="47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B1BF9AD-F630-E84B-9EA7-90435F1D28EB}"/>
                </a:ext>
              </a:extLst>
            </p:cNvPr>
            <p:cNvCxnSpPr>
              <a:cxnSpLocks/>
              <a:stCxn id="50" idx="2"/>
              <a:endCxn id="48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CE68CAB-D39F-7241-9CEE-BDF31F619D4F}"/>
                </a:ext>
              </a:extLst>
            </p:cNvPr>
            <p:cNvCxnSpPr>
              <a:cxnSpLocks/>
              <a:stCxn id="48" idx="3"/>
              <a:endCxn id="51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0E0912-AE3E-B243-BE35-7C959641D2CE}"/>
                </a:ext>
              </a:extLst>
            </p:cNvPr>
            <p:cNvCxnSpPr>
              <a:cxnSpLocks/>
              <a:stCxn id="47" idx="2"/>
              <a:endCxn id="51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C8C9127-C7E9-B84B-B4C2-6F1205B730AD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2E38055-A919-5C4E-AB25-3E22751CEA29}"/>
                </a:ext>
              </a:extLst>
            </p:cNvPr>
            <p:cNvCxnSpPr>
              <a:cxnSpLocks/>
              <a:stCxn id="47" idx="0"/>
              <a:endCxn id="52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4AB2C1-75DE-2148-B2B5-FA9CAE1B76A5}"/>
                </a:ext>
              </a:extLst>
            </p:cNvPr>
            <p:cNvCxnSpPr>
              <a:cxnSpLocks/>
              <a:stCxn id="46" idx="0"/>
              <a:endCxn id="51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D931874-AC39-EA4C-8BC1-F2CC02FDDF6F}"/>
                </a:ext>
              </a:extLst>
            </p:cNvPr>
            <p:cNvCxnSpPr>
              <a:cxnSpLocks/>
              <a:stCxn id="46" idx="0"/>
              <a:endCxn id="47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49F9F7C-BD6C-264D-89DF-CC92943D8D89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53" name="Isosceles Triangle 69">
                <a:extLst>
                  <a:ext uri="{FF2B5EF4-FFF2-40B4-BE49-F238E27FC236}">
                    <a16:creationId xmlns:a16="http://schemas.microsoft.com/office/drawing/2014/main" id="{33F5FD3F-CA02-BB46-B89B-517D8F114356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B2DC8B4-FA70-BE44-8105-35DF0F91FBA6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BB794C-F4AB-B147-9402-62A7184C6569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20E7D3-E81F-2A4C-BD95-029F9B395BAE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ADD042-D75C-4743-AD7E-442627506746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3F0CB0-3477-BE42-99DB-3B11DE37FF85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7C7400-EB7B-C941-AF51-E385933E2245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10920E7-7197-6A40-A827-1E594393B53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370F43-590D-FD4B-8FE3-55FE38C6FD6D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4913B7-00D3-7940-AAEF-C75CAE0B5AAC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767ED9E-A23B-F043-B4F8-8A8899B99EAB}"/>
              </a:ext>
            </a:extLst>
          </p:cNvPr>
          <p:cNvSpPr txBox="1"/>
          <p:nvPr/>
        </p:nvSpPr>
        <p:spPr>
          <a:xfrm>
            <a:off x="1082161" y="368997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Vertex cover of size 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84FF83-195C-0E4A-BBBC-D09450347A77}"/>
              </a:ext>
            </a:extLst>
          </p:cNvPr>
          <p:cNvSpPr txBox="1"/>
          <p:nvPr/>
        </p:nvSpPr>
        <p:spPr>
          <a:xfrm>
            <a:off x="6180640" y="368997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Vertex cover of size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DB32E1-357F-D144-BB87-8AFA6DF931C3}"/>
              </a:ext>
            </a:extLst>
          </p:cNvPr>
          <p:cNvSpPr txBox="1"/>
          <p:nvPr/>
        </p:nvSpPr>
        <p:spPr>
          <a:xfrm>
            <a:off x="9107096" y="4986210"/>
            <a:ext cx="2667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Is 5 the smallest?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Is there one with 4?</a:t>
            </a:r>
          </a:p>
        </p:txBody>
      </p:sp>
    </p:spTree>
    <p:extLst>
      <p:ext uri="{BB962C8B-B14F-4D97-AF65-F5344CB8AC3E}">
        <p14:creationId xmlns:p14="http://schemas.microsoft.com/office/powerpoint/2010/main" val="3237156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Independent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Independent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an independent set if no two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share an edge</a:t>
                </a:r>
              </a:p>
              <a:p>
                <a:r>
                  <a:rPr lang="en-US" dirty="0"/>
                  <a:t>Maximum Independent Set Problem: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maximum independent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9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Image result for Prince Har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06" y="2690352"/>
            <a:ext cx="585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eghan mark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3885433" y="3361691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rince Charl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11" y="3891454"/>
            <a:ext cx="645104" cy="7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queen elizabeth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r="20267"/>
          <a:stretch/>
        </p:blipFill>
        <p:spPr bwMode="auto">
          <a:xfrm>
            <a:off x="3104977" y="4213004"/>
            <a:ext cx="674544" cy="6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onald Tru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6592" b="37144"/>
          <a:stretch/>
        </p:blipFill>
        <p:spPr bwMode="auto">
          <a:xfrm>
            <a:off x="3190137" y="1345681"/>
            <a:ext cx="695296" cy="9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ince geor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33853" b="32798"/>
          <a:stretch/>
        </p:blipFill>
        <p:spPr bwMode="auto">
          <a:xfrm>
            <a:off x="1831975" y="1455090"/>
            <a:ext cx="614470" cy="6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 descr="Image result for justin trudeau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18091" b="33959"/>
          <a:stretch/>
        </p:blipFill>
        <p:spPr bwMode="auto">
          <a:xfrm>
            <a:off x="8003444" y="5781280"/>
            <a:ext cx="548808" cy="8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Elton Joh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2" t="4042" r="23983" b="31143"/>
          <a:stretch/>
        </p:blipFill>
        <p:spPr bwMode="auto">
          <a:xfrm>
            <a:off x="7170034" y="4639834"/>
            <a:ext cx="582207" cy="9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2" name="Picture 28" descr="Image result for theresa may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0" r="42012" b="42122"/>
          <a:stretch/>
        </p:blipFill>
        <p:spPr bwMode="auto">
          <a:xfrm>
            <a:off x="2012512" y="5300103"/>
            <a:ext cx="553327" cy="8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https://www.cs.virginia.edu/~asb/images/me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8287" r="14462" b="3562"/>
          <a:stretch/>
        </p:blipFill>
        <p:spPr bwMode="auto">
          <a:xfrm>
            <a:off x="5930439" y="3679430"/>
            <a:ext cx="687004" cy="92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angela merkel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0" r="30251" b="40439"/>
          <a:stretch/>
        </p:blipFill>
        <p:spPr bwMode="auto">
          <a:xfrm>
            <a:off x="4802831" y="4752366"/>
            <a:ext cx="695829" cy="9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paul mccartne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r="14441" b="27809"/>
          <a:stretch/>
        </p:blipFill>
        <p:spPr bwMode="auto">
          <a:xfrm>
            <a:off x="7688421" y="2589729"/>
            <a:ext cx="778308" cy="8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>
            <a:stCxn id="1036" idx="3"/>
            <a:endCxn id="1034" idx="1"/>
          </p:cNvCxnSpPr>
          <p:nvPr/>
        </p:nvCxnSpPr>
        <p:spPr>
          <a:xfrm>
            <a:off x="2446445" y="1797566"/>
            <a:ext cx="743692" cy="46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28" idx="3"/>
            <a:endCxn id="1056" idx="1"/>
          </p:cNvCxnSpPr>
          <p:nvPr/>
        </p:nvCxnSpPr>
        <p:spPr>
          <a:xfrm>
            <a:off x="4616953" y="3727451"/>
            <a:ext cx="1313486" cy="4137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26" idx="3"/>
            <a:endCxn id="1060" idx="1"/>
          </p:cNvCxnSpPr>
          <p:nvPr/>
        </p:nvCxnSpPr>
        <p:spPr>
          <a:xfrm flipV="1">
            <a:off x="2989647" y="3034948"/>
            <a:ext cx="4698775" cy="211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030" idx="1"/>
            <a:endCxn id="1060" idx="2"/>
          </p:cNvCxnSpPr>
          <p:nvPr/>
        </p:nvCxnSpPr>
        <p:spPr>
          <a:xfrm flipH="1" flipV="1">
            <a:off x="8077575" y="3480168"/>
            <a:ext cx="896336" cy="785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30" idx="1"/>
            <a:endCxn id="1056" idx="3"/>
          </p:cNvCxnSpPr>
          <p:nvPr/>
        </p:nvCxnSpPr>
        <p:spPr>
          <a:xfrm flipH="1" flipV="1">
            <a:off x="6617443" y="4141234"/>
            <a:ext cx="2356468" cy="1244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30" idx="1"/>
            <a:endCxn id="1044" idx="3"/>
          </p:cNvCxnSpPr>
          <p:nvPr/>
        </p:nvCxnSpPr>
        <p:spPr>
          <a:xfrm flipH="1">
            <a:off x="7752241" y="4265645"/>
            <a:ext cx="1221671" cy="8253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30" idx="1"/>
            <a:endCxn id="1042" idx="0"/>
          </p:cNvCxnSpPr>
          <p:nvPr/>
        </p:nvCxnSpPr>
        <p:spPr>
          <a:xfrm flipH="1">
            <a:off x="8277849" y="4265644"/>
            <a:ext cx="696063" cy="15156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042" idx="1"/>
            <a:endCxn id="1052" idx="3"/>
          </p:cNvCxnSpPr>
          <p:nvPr/>
        </p:nvCxnSpPr>
        <p:spPr>
          <a:xfrm flipH="1" flipV="1">
            <a:off x="2565838" y="5714723"/>
            <a:ext cx="5437606" cy="4912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044" idx="1"/>
            <a:endCxn id="1058" idx="3"/>
          </p:cNvCxnSpPr>
          <p:nvPr/>
        </p:nvCxnSpPr>
        <p:spPr>
          <a:xfrm flipH="1">
            <a:off x="5498659" y="5091000"/>
            <a:ext cx="1671374" cy="142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032" idx="1"/>
            <a:endCxn id="1052" idx="0"/>
          </p:cNvCxnSpPr>
          <p:nvPr/>
        </p:nvCxnSpPr>
        <p:spPr>
          <a:xfrm flipH="1">
            <a:off x="2289175" y="4525894"/>
            <a:ext cx="815802" cy="7742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616953" y="1413405"/>
            <a:ext cx="719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Draw edges between people who don’t get along.</a:t>
            </a:r>
          </a:p>
          <a:p>
            <a:r>
              <a:rPr lang="en-US" sz="2400" dirty="0"/>
              <a:t>Find the maximum number of people who DO get along.</a:t>
            </a:r>
          </a:p>
        </p:txBody>
      </p:sp>
    </p:spTree>
    <p:extLst>
      <p:ext uri="{BB962C8B-B14F-4D97-AF65-F5344CB8AC3E}">
        <p14:creationId xmlns:p14="http://schemas.microsoft.com/office/powerpoint/2010/main" val="3393869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630276" y="1299638"/>
            <a:ext cx="8301690" cy="5331100"/>
            <a:chOff x="106276" y="1299638"/>
            <a:chExt cx="8301690" cy="5331100"/>
          </a:xfrm>
        </p:grpSpPr>
        <p:pic>
          <p:nvPicPr>
            <p:cNvPr id="1026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11"/>
            <p:cNvCxnSpPr>
              <a:stCxn id="1036" idx="3"/>
              <a:endCxn id="1034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028" idx="3"/>
              <a:endCxn id="1056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26" idx="3"/>
              <a:endCxn id="1060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30" idx="1"/>
              <a:endCxn id="1060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030" idx="1"/>
              <a:endCxn id="1056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030" idx="1"/>
              <a:endCxn id="1044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030" idx="1"/>
              <a:endCxn id="1042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042" idx="1"/>
              <a:endCxn id="1052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044" idx="1"/>
              <a:endCxn id="1058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032" idx="1"/>
              <a:endCxn id="1052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339034" y="1476112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Independent set of size 6</a:t>
            </a:r>
          </a:p>
        </p:txBody>
      </p:sp>
    </p:spTree>
    <p:extLst>
      <p:ext uri="{BB962C8B-B14F-4D97-AF65-F5344CB8AC3E}">
        <p14:creationId xmlns:p14="http://schemas.microsoft.com/office/powerpoint/2010/main" val="552317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A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3" y="1454734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</a:t>
            </a:r>
            <a:r>
              <a:rPr lang="en-US" sz="2400" b="1" dirty="0"/>
              <a:t> know how to solve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23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</a:t>
            </a:r>
            <a:r>
              <a:rPr lang="en-US" sz="2400" b="1" dirty="0"/>
              <a:t> know</a:t>
            </a:r>
            <a:br>
              <a:rPr lang="en-US" sz="2400" b="1" dirty="0"/>
            </a:br>
            <a:r>
              <a:rPr lang="en-US" sz="2400" b="1" dirty="0"/>
              <a:t>how to solve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9017815" y="4423209"/>
            <a:ext cx="2992438" cy="1656702"/>
          </a:xfrm>
          <a:prstGeom prst="wedgeRoundRectCallout">
            <a:avLst>
              <a:gd name="adj1" fmla="val -30074"/>
              <a:gd name="adj2" fmla="val -895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For now: we are NOT focusing on an algorithm to solve one of these, </a:t>
            </a:r>
            <a:r>
              <a:rPr lang="en-US" sz="2000" b="1" u="sng" dirty="0"/>
              <a:t>just on the reduction</a:t>
            </a:r>
            <a:r>
              <a:rPr lang="en-US" sz="2000" b="1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785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Polynomial-Time Equivalence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We’ll show a reduction in both directions:</a:t>
            </a:r>
          </a:p>
          <a:p>
            <a:pPr lvl="1"/>
            <a:r>
              <a:rPr lang="en-US" dirty="0" err="1"/>
              <a:t>MinVertCov</a:t>
            </a:r>
            <a:r>
              <a:rPr lang="en-US" dirty="0"/>
              <a:t> ≤</a:t>
            </a:r>
            <a:r>
              <a:rPr lang="en-US" baseline="-25000" dirty="0"/>
              <a:t>p</a:t>
            </a:r>
            <a:r>
              <a:rPr lang="en-US" dirty="0"/>
              <a:t> </a:t>
            </a:r>
            <a:r>
              <a:rPr lang="en-US" dirty="0" err="1"/>
              <a:t>MaxIndSet</a:t>
            </a:r>
            <a:endParaRPr lang="en-US" dirty="0"/>
          </a:p>
          <a:p>
            <a:pPr lvl="1"/>
            <a:r>
              <a:rPr lang="en-US" dirty="0" err="1"/>
              <a:t>MaxIndSet</a:t>
            </a:r>
            <a:r>
              <a:rPr lang="en-US" dirty="0"/>
              <a:t> ≤</a:t>
            </a:r>
            <a:r>
              <a:rPr lang="en-US" baseline="-25000" dirty="0"/>
              <a:t>p</a:t>
            </a:r>
            <a:r>
              <a:rPr lang="en-US" dirty="0"/>
              <a:t> </a:t>
            </a:r>
            <a:r>
              <a:rPr lang="en-US" dirty="0" err="1"/>
              <a:t>MinVertCov</a:t>
            </a:r>
            <a:r>
              <a:rPr lang="en-US" dirty="0"/>
              <a:t> </a:t>
            </a:r>
          </a:p>
          <a:p>
            <a:r>
              <a:rPr lang="en-US" dirty="0"/>
              <a:t>Because they reduce both ways, they are </a:t>
            </a:r>
            <a:r>
              <a:rPr lang="en-US" b="1" i="1" dirty="0">
                <a:solidFill>
                  <a:schemeClr val="accent1"/>
                </a:solidFill>
              </a:rPr>
              <a:t>polynomial-time equivalent</a:t>
            </a:r>
          </a:p>
          <a:p>
            <a:pPr lvl="1"/>
            <a:r>
              <a:rPr lang="en-US" i="1" dirty="0"/>
              <a:t>(We’ll justify the following claims later.)</a:t>
            </a:r>
          </a:p>
          <a:p>
            <a:pPr lvl="1"/>
            <a:r>
              <a:rPr lang="en-US" dirty="0"/>
              <a:t>If we find a polynomial solution for one, the other is also polynomial</a:t>
            </a:r>
          </a:p>
          <a:p>
            <a:pPr lvl="1"/>
            <a:r>
              <a:rPr lang="en-US" dirty="0"/>
              <a:t>What if we prove an exponential lower-bound for one?</a:t>
            </a:r>
            <a:br>
              <a:rPr lang="en-US" dirty="0"/>
            </a:br>
            <a:r>
              <a:rPr lang="en-US" dirty="0"/>
              <a:t>Is it possible that the other one could have a polynomial solution?</a:t>
            </a:r>
          </a:p>
        </p:txBody>
      </p:sp>
    </p:spTree>
    <p:extLst>
      <p:ext uri="{BB962C8B-B14F-4D97-AF65-F5344CB8AC3E}">
        <p14:creationId xmlns:p14="http://schemas.microsoft.com/office/powerpoint/2010/main" val="3129804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Idea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85570"/>
                <a:ext cx="111252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36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err="1"/>
                  <a:t>iff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𝑉</m:t>
                    </m:r>
                    <m:r>
                      <a:rPr lang="en-US" sz="3600" i="1">
                        <a:latin typeface="Cambria Math"/>
                      </a:rPr>
                      <m:t>−</m:t>
                    </m:r>
                    <m:r>
                      <a:rPr lang="en-US" sz="36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36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𝐺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7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85570"/>
                <a:ext cx="11125200" cy="609600"/>
              </a:xfrm>
              <a:blipFill>
                <a:blip r:embed="rId2"/>
                <a:stretch>
                  <a:fillRect l="-570" t="-16327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40471" y="3370409"/>
            <a:ext cx="4165429" cy="2674916"/>
            <a:chOff x="106276" y="1299638"/>
            <a:chExt cx="8301690" cy="5331100"/>
          </a:xfrm>
        </p:grpSpPr>
        <p:pic>
          <p:nvPicPr>
            <p:cNvPr id="11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Connector 22"/>
            <p:cNvCxnSpPr>
              <a:stCxn id="16" idx="3"/>
              <a:endCxn id="15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3"/>
              <a:endCxn id="20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1" idx="3"/>
              <a:endCxn id="22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1"/>
              <a:endCxn id="22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1"/>
              <a:endCxn id="20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1"/>
              <a:endCxn id="18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3" idx="1"/>
              <a:endCxn id="17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7" idx="1"/>
              <a:endCxn id="19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8" idx="1"/>
              <a:endCxn id="21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4" idx="1"/>
              <a:endCxn id="19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445138" y="3477678"/>
            <a:ext cx="3964067" cy="2846922"/>
            <a:chOff x="194639" y="1209692"/>
            <a:chExt cx="7900376" cy="5673907"/>
          </a:xfrm>
        </p:grpSpPr>
        <p:pic>
          <p:nvPicPr>
            <p:cNvPr id="40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Straight Connector 51"/>
            <p:cNvCxnSpPr>
              <a:stCxn id="45" idx="3"/>
              <a:endCxn id="44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1" idx="3"/>
              <a:endCxn id="49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3"/>
              <a:endCxn id="51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2" idx="1"/>
              <a:endCxn id="51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2" idx="1"/>
              <a:endCxn id="49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2" idx="1"/>
              <a:endCxn id="47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2" idx="1"/>
              <a:endCxn id="46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6" idx="1"/>
              <a:endCxn id="48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47" idx="1"/>
              <a:endCxn id="50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43" idx="1"/>
              <a:endCxn id="48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433887" y="1209692"/>
              <a:ext cx="1254118" cy="11707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915256" y="2389556"/>
              <a:ext cx="1271006" cy="13378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174843" y="3520642"/>
              <a:ext cx="1271006" cy="13378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301634" y="4422050"/>
              <a:ext cx="1271006" cy="13378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081161" y="5545706"/>
              <a:ext cx="1271006" cy="13378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94639" y="5091000"/>
              <a:ext cx="1271006" cy="13378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808108" y="2542062"/>
            <a:ext cx="2603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Independent Set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731408" y="2506980"/>
            <a:ext cx="2039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Vertex Cover</a:t>
            </a:r>
          </a:p>
        </p:txBody>
      </p:sp>
    </p:spTree>
    <p:extLst>
      <p:ext uri="{BB962C8B-B14F-4D97-AF65-F5344CB8AC3E}">
        <p14:creationId xmlns:p14="http://schemas.microsoft.com/office/powerpoint/2010/main" val="2860940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38</a:t>
            </a:fld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282902" y="1946637"/>
            <a:ext cx="2603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Independent Set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329902" y="1946637"/>
            <a:ext cx="2039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Vertex Cover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400" y="2471271"/>
            <a:ext cx="3733078" cy="3326447"/>
            <a:chOff x="657225" y="1481300"/>
            <a:chExt cx="5514975" cy="4914248"/>
          </a:xfrm>
        </p:grpSpPr>
        <p:cxnSp>
          <p:nvCxnSpPr>
            <p:cNvPr id="71" name="Straight Connector 70"/>
            <p:cNvCxnSpPr>
              <a:stCxn id="86" idx="1"/>
              <a:endCxn id="8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7" idx="2"/>
              <a:endCxn id="8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8" idx="1"/>
              <a:endCxn id="8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1" idx="2"/>
              <a:endCxn id="8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91" idx="3"/>
              <a:endCxn id="9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92" idx="3"/>
              <a:endCxn id="8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2" idx="2"/>
              <a:endCxn id="9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90" idx="3"/>
              <a:endCxn id="9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9" idx="2"/>
              <a:endCxn id="9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2" idx="3"/>
              <a:endCxn id="94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89" idx="0"/>
              <a:endCxn id="94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88" idx="0"/>
              <a:endCxn id="9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8" idx="0"/>
              <a:endCxn id="8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85" name="Isosceles Triangle 8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597102" y="2546302"/>
            <a:ext cx="3733078" cy="3326447"/>
            <a:chOff x="657225" y="1481300"/>
            <a:chExt cx="5514975" cy="4914248"/>
          </a:xfrm>
        </p:grpSpPr>
        <p:cxnSp>
          <p:nvCxnSpPr>
            <p:cNvPr id="96" name="Straight Connector 95"/>
            <p:cNvCxnSpPr>
              <a:stCxn id="119" idx="1"/>
              <a:endCxn id="111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2"/>
              <a:endCxn id="119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1" idx="1"/>
              <a:endCxn id="1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4" idx="2"/>
              <a:endCxn id="1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4" idx="3"/>
              <a:endCxn id="115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15" idx="3"/>
              <a:endCxn id="112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15" idx="2"/>
              <a:endCxn id="113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13" idx="3"/>
              <a:endCxn id="116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2" idx="2"/>
              <a:endCxn id="116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15" idx="3"/>
              <a:endCxn id="117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12" idx="0"/>
              <a:endCxn id="117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11" idx="0"/>
              <a:endCxn id="116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11" idx="0"/>
              <a:endCxn id="112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18" name="Isosceles Triangle 117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10" name="Rectangle 10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61596ED-BD08-F84D-908F-D2D00DC61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1168581"/>
                <a:ext cx="11125200" cy="609600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sz="36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err="1"/>
                  <a:t>iff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𝑉</m:t>
                    </m:r>
                    <m:r>
                      <a:rPr lang="en-US" sz="3600" i="1">
                        <a:latin typeface="Cambria Math"/>
                      </a:rPr>
                      <m:t>−</m:t>
                    </m:r>
                    <m:r>
                      <a:rPr lang="en-US" sz="36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36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𝐺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61596ED-BD08-F84D-908F-D2D00DC61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68581"/>
                <a:ext cx="11125200" cy="609600"/>
              </a:xfrm>
              <a:prstGeom prst="rect">
                <a:avLst/>
              </a:prstGeom>
              <a:blipFill>
                <a:blip r:embed="rId2"/>
                <a:stretch>
                  <a:fillRect l="-684" t="-16327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75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3"/>
                <a:stretch>
                  <a:fillRect l="-417" t="-1020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be an independent set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  <a:blipFill>
                <a:blip r:embed="rId4"/>
                <a:stretch>
                  <a:fillRect l="-1248" t="-1020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Consider any </a:t>
                </a:r>
                <a:r>
                  <a:rPr lang="en-US" sz="2800" dirty="0">
                    <a:solidFill>
                      <a:srgbClr val="FF33CC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  <a:blipFill>
                <a:blip r:embed="rId5"/>
                <a:stretch>
                  <a:fillRect l="-1528" t="-12500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then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∉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because otherwise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would not be an independent set</a:t>
                </a:r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  <a:blipFill>
                <a:blip r:embed="rId6"/>
                <a:stretch>
                  <a:fillRect l="-1526" t="-1095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𝑉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so edge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,</m:t>
                    </m:r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is covered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𝑉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  <a:blipFill>
                <a:blip r:embed="rId7"/>
                <a:stretch>
                  <a:fillRect l="-1387" t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6197772" y="1744684"/>
            <a:ext cx="4165429" cy="2674916"/>
            <a:chOff x="106276" y="1299638"/>
            <a:chExt cx="8301690" cy="5331100"/>
          </a:xfrm>
        </p:grpSpPr>
        <p:pic>
          <p:nvPicPr>
            <p:cNvPr id="10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Connector 21"/>
            <p:cNvCxnSpPr>
              <a:stCxn id="15" idx="3"/>
              <a:endCxn id="14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3"/>
              <a:endCxn id="19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3"/>
              <a:endCxn id="21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1"/>
              <a:endCxn id="21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1"/>
              <a:endCxn id="19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1"/>
              <a:endCxn id="17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2" idx="1"/>
              <a:endCxn id="16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6" idx="1"/>
              <a:endCxn id="18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7" idx="1"/>
              <a:endCxn id="20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1"/>
              <a:endCxn id="18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25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F82F22-5988-5643-89E5-3FECE7FE5F4A}"/>
              </a:ext>
            </a:extLst>
          </p:cNvPr>
          <p:cNvSpPr txBox="1"/>
          <p:nvPr/>
        </p:nvSpPr>
        <p:spPr>
          <a:xfrm>
            <a:off x="7763469" y="2800531"/>
            <a:ext cx="3689707" cy="95410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Note this is an </a:t>
            </a:r>
            <a:r>
              <a:rPr lang="en-US" sz="2800" b="1" i="1" dirty="0">
                <a:solidFill>
                  <a:srgbClr val="0070C0"/>
                </a:solidFill>
              </a:rPr>
              <a:t>optimization problem.</a:t>
            </a:r>
            <a:endParaRPr lang="en-US" sz="28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6C5FC-FB29-2940-A899-00184A6405F4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2091938"/>
            <a:ext cx="1057869" cy="728597"/>
          </a:xfrm>
          <a:prstGeom prst="straightConnector1">
            <a:avLst/>
          </a:prstGeom>
          <a:ln w="44450">
            <a:solidFill>
              <a:srgbClr val="0070C0"/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2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3"/>
                <a:stretch>
                  <a:fillRect l="-417" t="-1020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V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be a vertex cover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  <a:blipFill>
                <a:blip r:embed="rId4"/>
                <a:stretch>
                  <a:fillRect l="-1248" t="-1020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04950" y="3976741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Consider any </a:t>
                </a:r>
                <a:r>
                  <a:rPr lang="en-US" sz="2800" dirty="0">
                    <a:solidFill>
                      <a:srgbClr val="FF33CC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𝐸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50" y="3976741"/>
                <a:ext cx="9144000" cy="609600"/>
              </a:xfrm>
              <a:prstGeom prst="rect">
                <a:avLst/>
              </a:prstGeom>
              <a:blipFill>
                <a:blip r:embed="rId5"/>
                <a:stretch>
                  <a:fillRect l="-1387" t="-816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04950" y="4662541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At least one of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belong to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V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is a vertex cover</a:t>
                </a:r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50" y="4662541"/>
                <a:ext cx="9144000" cy="914400"/>
              </a:xfrm>
              <a:prstGeom prst="rect">
                <a:avLst/>
              </a:prstGeom>
              <a:blipFill>
                <a:blip r:embed="rId6"/>
                <a:stretch>
                  <a:fillRect l="-1387" t="-1095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494440" y="5653141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are not both in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</a:t>
                </a:r>
              </a:p>
              <a:p>
                <a:pPr marL="0" indent="0">
                  <a:buNone/>
                </a:pPr>
                <a:r>
                  <a:rPr lang="en-US" sz="2800" dirty="0"/>
                  <a:t>No edge has both end-nodes in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thus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is an independent set </a:t>
                </a: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440" y="5653141"/>
                <a:ext cx="9144000" cy="914400"/>
              </a:xfrm>
              <a:prstGeom prst="rect">
                <a:avLst/>
              </a:prstGeom>
              <a:blipFill>
                <a:blip r:embed="rId7"/>
                <a:stretch>
                  <a:fillRect l="-1248" t="-9589"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6553200" y="1656251"/>
            <a:ext cx="3352800" cy="2915749"/>
            <a:chOff x="657225" y="1481300"/>
            <a:chExt cx="5514975" cy="4914248"/>
          </a:xfrm>
        </p:grpSpPr>
        <p:cxnSp>
          <p:nvCxnSpPr>
            <p:cNvPr id="39" name="Straight Connector 38"/>
            <p:cNvCxnSpPr>
              <a:stCxn id="62" idx="1"/>
              <a:endCxn id="54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3" idx="2"/>
              <a:endCxn id="62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4" idx="1"/>
              <a:endCxn id="53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7" idx="2"/>
              <a:endCxn id="53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8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5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2"/>
              <a:endCxn id="56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6" idx="3"/>
              <a:endCxn id="59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55" idx="2"/>
              <a:endCxn id="59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58" idx="3"/>
              <a:endCxn id="60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55" idx="0"/>
              <a:endCxn id="60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0"/>
              <a:endCxn id="59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4" idx="0"/>
              <a:endCxn id="55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61" name="Isosceles Triangle 60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972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Reduction: </a:t>
                </a:r>
                <a:r>
                  <a:rPr lang="en-US" dirty="0" err="1"/>
                  <a:t>MaxIndSet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  <a:endParaRPr lang="en-US" dirty="0">
                  <a:solidFill>
                    <a:srgbClr val="FFA7FF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MinVertCov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dirty="0"/>
                      <m:t>MinVertCov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blipFill>
                <a:blip r:embed="rId3"/>
                <a:stretch>
                  <a:fillRect l="-306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468093" y="4311164"/>
            <a:ext cx="1712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 for </a:t>
            </a:r>
            <a:br>
              <a:rPr lang="en-US" sz="2400" dirty="0"/>
            </a:br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90741" y="2461491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16286" y="2136094"/>
            <a:ext cx="21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nothing.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9448800" y="372583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Algorithm for </a:t>
            </a:r>
            <a:r>
              <a:rPr lang="en-US" sz="2400" b="1" dirty="0" err="1"/>
              <a:t>MinVertCov</a:t>
            </a:r>
            <a:endParaRPr lang="en-US" sz="2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444046" y="4035777"/>
            <a:ext cx="3333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Take complement of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solution.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C99DB42-E476-9D42-8AF3-77ABCB3B51F4}"/>
              </a:ext>
            </a:extLst>
          </p:cNvPr>
          <p:cNvGrpSpPr/>
          <p:nvPr/>
        </p:nvGrpSpPr>
        <p:grpSpPr>
          <a:xfrm>
            <a:off x="806191" y="1944732"/>
            <a:ext cx="2080891" cy="1412299"/>
            <a:chOff x="307975" y="1345680"/>
            <a:chExt cx="7787040" cy="5285058"/>
          </a:xfrm>
        </p:grpSpPr>
        <p:pic>
          <p:nvPicPr>
            <p:cNvPr id="26" name="Picture 2" descr="Image result for Prince Harry">
              <a:extLst>
                <a:ext uri="{FF2B5EF4-FFF2-40B4-BE49-F238E27FC236}">
                  <a16:creationId xmlns:a16="http://schemas.microsoft.com/office/drawing/2014/main" id="{D8010A89-5122-CE46-86DB-25A9513B2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Image result for meghan markle">
              <a:extLst>
                <a:ext uri="{FF2B5EF4-FFF2-40B4-BE49-F238E27FC236}">
                  <a16:creationId xmlns:a16="http://schemas.microsoft.com/office/drawing/2014/main" id="{35422A23-5BCA-F141-8E02-8F0239F8B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Image result for Prince Charles">
              <a:extLst>
                <a:ext uri="{FF2B5EF4-FFF2-40B4-BE49-F238E27FC236}">
                  <a16:creationId xmlns:a16="http://schemas.microsoft.com/office/drawing/2014/main" id="{6586D11E-8ABB-8E49-AD03-76D1F7B08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Image result for queen elizabeth">
              <a:extLst>
                <a:ext uri="{FF2B5EF4-FFF2-40B4-BE49-F238E27FC236}">
                  <a16:creationId xmlns:a16="http://schemas.microsoft.com/office/drawing/2014/main" id="{4254E11F-015B-AD4D-9BD2-C5108B8243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Image result for Donald Trump">
              <a:extLst>
                <a:ext uri="{FF2B5EF4-FFF2-40B4-BE49-F238E27FC236}">
                  <a16:creationId xmlns:a16="http://schemas.microsoft.com/office/drawing/2014/main" id="{AF9123C4-B33C-E64E-98D0-D380A4EF5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Image result for prince george">
              <a:extLst>
                <a:ext uri="{FF2B5EF4-FFF2-40B4-BE49-F238E27FC236}">
                  <a16:creationId xmlns:a16="http://schemas.microsoft.com/office/drawing/2014/main" id="{303E4DBF-37CC-B943-A3BC-77160A92F9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8" descr="Image result for justin trudeau">
              <a:extLst>
                <a:ext uri="{FF2B5EF4-FFF2-40B4-BE49-F238E27FC236}">
                  <a16:creationId xmlns:a16="http://schemas.microsoft.com/office/drawing/2014/main" id="{53AD85F9-DE0D-9048-94C7-9962CE251B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Image result for Elton John">
              <a:extLst>
                <a:ext uri="{FF2B5EF4-FFF2-40B4-BE49-F238E27FC236}">
                  <a16:creationId xmlns:a16="http://schemas.microsoft.com/office/drawing/2014/main" id="{0777569C-7FB2-374F-A8A3-5F13A076D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8" descr="Image result for theresa may">
              <a:extLst>
                <a:ext uri="{FF2B5EF4-FFF2-40B4-BE49-F238E27FC236}">
                  <a16:creationId xmlns:a16="http://schemas.microsoft.com/office/drawing/2014/main" id="{A3B6A237-B574-5D45-8265-5EFD990F7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2" descr="https://www.cs.virginia.edu/~asb/images/me.jpg">
              <a:extLst>
                <a:ext uri="{FF2B5EF4-FFF2-40B4-BE49-F238E27FC236}">
                  <a16:creationId xmlns:a16="http://schemas.microsoft.com/office/drawing/2014/main" id="{8FC38A75-6ED8-2E4C-AE82-AA283FD59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Image result for angela merkel">
              <a:extLst>
                <a:ext uri="{FF2B5EF4-FFF2-40B4-BE49-F238E27FC236}">
                  <a16:creationId xmlns:a16="http://schemas.microsoft.com/office/drawing/2014/main" id="{2A9DC254-9CB3-9D4F-888D-BF38CD639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6" descr="Image result for paul mccartney">
              <a:extLst>
                <a:ext uri="{FF2B5EF4-FFF2-40B4-BE49-F238E27FC236}">
                  <a16:creationId xmlns:a16="http://schemas.microsoft.com/office/drawing/2014/main" id="{EDAB4D3C-BA13-4345-B005-E350D7EE69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2AB1C3-E3B8-564A-9FFA-E74EBAD01D5F}"/>
                </a:ext>
              </a:extLst>
            </p:cNvPr>
            <p:cNvCxnSpPr>
              <a:stCxn id="37" idx="3"/>
              <a:endCxn id="36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FD886E9-3131-0D4F-A862-9D0F23462499}"/>
                </a:ext>
              </a:extLst>
            </p:cNvPr>
            <p:cNvCxnSpPr>
              <a:stCxn id="27" idx="3"/>
              <a:endCxn id="41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1C000F3-6A2B-0944-8191-62C3423CF1E4}"/>
                </a:ext>
              </a:extLst>
            </p:cNvPr>
            <p:cNvCxnSpPr>
              <a:stCxn id="26" idx="3"/>
              <a:endCxn id="43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87C0BE9-B694-CC4E-A905-8D16FE1DFDC5}"/>
                </a:ext>
              </a:extLst>
            </p:cNvPr>
            <p:cNvCxnSpPr>
              <a:stCxn id="29" idx="1"/>
              <a:endCxn id="43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1498601-FA2C-CB46-857F-B919F45CA2C1}"/>
                </a:ext>
              </a:extLst>
            </p:cNvPr>
            <p:cNvCxnSpPr>
              <a:stCxn id="29" idx="1"/>
              <a:endCxn id="41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FC9A4A-D4A6-9349-887E-94B6E0DF0CCC}"/>
                </a:ext>
              </a:extLst>
            </p:cNvPr>
            <p:cNvCxnSpPr>
              <a:stCxn id="29" idx="1"/>
              <a:endCxn id="39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A405AB-64E6-BC45-B106-D13B82C51A98}"/>
                </a:ext>
              </a:extLst>
            </p:cNvPr>
            <p:cNvCxnSpPr>
              <a:stCxn id="29" idx="1"/>
              <a:endCxn id="38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6FDC8C-1BDC-6449-8DE7-E8828A83BF2D}"/>
                </a:ext>
              </a:extLst>
            </p:cNvPr>
            <p:cNvCxnSpPr>
              <a:stCxn id="38" idx="1"/>
              <a:endCxn id="40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1B5FF42-E9D2-4D4C-9D84-7BBD7E130014}"/>
                </a:ext>
              </a:extLst>
            </p:cNvPr>
            <p:cNvCxnSpPr>
              <a:stCxn id="39" idx="1"/>
              <a:endCxn id="42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3D34167-D090-6F45-B913-CCD900778730}"/>
                </a:ext>
              </a:extLst>
            </p:cNvPr>
            <p:cNvCxnSpPr>
              <a:stCxn id="33" idx="1"/>
              <a:endCxn id="40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0DB5E9-D3C3-0B4B-AC9D-2E235D484C86}"/>
              </a:ext>
            </a:extLst>
          </p:cNvPr>
          <p:cNvGrpSpPr/>
          <p:nvPr/>
        </p:nvGrpSpPr>
        <p:grpSpPr>
          <a:xfrm>
            <a:off x="9716829" y="1961773"/>
            <a:ext cx="1447858" cy="1290148"/>
            <a:chOff x="657225" y="1481300"/>
            <a:chExt cx="5514975" cy="4914248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006AE2-90C2-7545-A1E1-F530246FC52B}"/>
                </a:ext>
              </a:extLst>
            </p:cNvPr>
            <p:cNvCxnSpPr>
              <a:stCxn id="78" idx="1"/>
              <a:endCxn id="70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84FC1D-2DBC-6E4E-88B9-53F238A51A61}"/>
                </a:ext>
              </a:extLst>
            </p:cNvPr>
            <p:cNvCxnSpPr>
              <a:stCxn id="69" idx="2"/>
              <a:endCxn id="7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EF5C27-5329-9F4B-B662-1BFE32AE8FBF}"/>
                </a:ext>
              </a:extLst>
            </p:cNvPr>
            <p:cNvCxnSpPr>
              <a:stCxn id="70" idx="1"/>
              <a:endCxn id="69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3E25B9-C36B-374E-9119-9432A1817A4B}"/>
                </a:ext>
              </a:extLst>
            </p:cNvPr>
            <p:cNvCxnSpPr>
              <a:stCxn id="73" idx="2"/>
              <a:endCxn id="69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7D7088-7ECF-5E41-8AC2-DDAB697491BD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DBD173-3EA8-2B4A-AEAF-35E9EF6F47BF}"/>
                </a:ext>
              </a:extLst>
            </p:cNvPr>
            <p:cNvCxnSpPr>
              <a:stCxn id="74" idx="3"/>
              <a:endCxn id="71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440474A-B52E-2848-93CD-A38E062B067B}"/>
                </a:ext>
              </a:extLst>
            </p:cNvPr>
            <p:cNvCxnSpPr>
              <a:stCxn id="74" idx="2"/>
              <a:endCxn id="72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E85C4AE-A345-3F46-826B-EE4E36FB098A}"/>
                </a:ext>
              </a:extLst>
            </p:cNvPr>
            <p:cNvCxnSpPr>
              <a:stCxn id="72" idx="3"/>
              <a:endCxn id="75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F49EE6-7077-F84F-89E1-0BFD32B39672}"/>
                </a:ext>
              </a:extLst>
            </p:cNvPr>
            <p:cNvCxnSpPr>
              <a:stCxn id="71" idx="2"/>
              <a:endCxn id="75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49075F1-6067-0146-A72E-7EDBBA5B5E32}"/>
                </a:ext>
              </a:extLst>
            </p:cNvPr>
            <p:cNvCxnSpPr>
              <a:stCxn id="74" idx="3"/>
              <a:endCxn id="76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CE514F8-3CA5-BA40-9F00-1E91B896365B}"/>
                </a:ext>
              </a:extLst>
            </p:cNvPr>
            <p:cNvCxnSpPr>
              <a:stCxn id="71" idx="0"/>
              <a:endCxn id="76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B1EC369-E1B3-4A42-B22A-4D8754A34F76}"/>
                </a:ext>
              </a:extLst>
            </p:cNvPr>
            <p:cNvCxnSpPr>
              <a:stCxn id="70" idx="0"/>
              <a:endCxn id="75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A9E78B6-A500-A54B-B650-4341A92FB9C2}"/>
                </a:ext>
              </a:extLst>
            </p:cNvPr>
            <p:cNvCxnSpPr>
              <a:stCxn id="70" idx="0"/>
              <a:endCxn id="71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31B1E9-A9F4-9B45-BE40-BEE05AEBBEC6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7" name="Isosceles Triangle 74">
                <a:extLst>
                  <a:ext uri="{FF2B5EF4-FFF2-40B4-BE49-F238E27FC236}">
                    <a16:creationId xmlns:a16="http://schemas.microsoft.com/office/drawing/2014/main" id="{D4580549-2498-B54D-8CE5-5B7E05A0EBE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7D97269-1B6F-044E-9233-23B0C689B39B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8EBE89-546B-4E40-96FC-35567B1631C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987717-1D85-394A-9A83-A5B693A2A399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99F559F-2318-9240-ADA0-F01F8488899E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5C26207-0486-F64B-8308-EBC5B80F1714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FCF74C-9738-E346-A4C0-8CC3BF8F19A6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80B0BA-C2D7-8F42-A22C-227970BA26C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5722BF-9CDD-334B-A397-1FABFFCE3219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FA4B51-CA08-C44E-AAD9-C81CDB108955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4CDB0C-152C-D448-9F65-B60001DD33A9}"/>
              </a:ext>
            </a:extLst>
          </p:cNvPr>
          <p:cNvGrpSpPr/>
          <p:nvPr/>
        </p:nvGrpSpPr>
        <p:grpSpPr>
          <a:xfrm>
            <a:off x="9776844" y="5108945"/>
            <a:ext cx="1447858" cy="1290148"/>
            <a:chOff x="657225" y="1481300"/>
            <a:chExt cx="5514975" cy="49142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D4186C3-5CDA-1946-83B4-1F6CEDB5A26E}"/>
                </a:ext>
              </a:extLst>
            </p:cNvPr>
            <p:cNvCxnSpPr>
              <a:stCxn id="103" idx="1"/>
              <a:endCxn id="95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8EF2735-E76F-7745-BDB5-8A7A47DB85DD}"/>
                </a:ext>
              </a:extLst>
            </p:cNvPr>
            <p:cNvCxnSpPr>
              <a:stCxn id="94" idx="2"/>
              <a:endCxn id="103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E62719D-ED91-B247-83FD-11991FB6DFD8}"/>
                </a:ext>
              </a:extLst>
            </p:cNvPr>
            <p:cNvCxnSpPr>
              <a:stCxn id="95" idx="1"/>
              <a:endCxn id="94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78D84D7-C642-D946-A0F0-3F39FA0E38AA}"/>
                </a:ext>
              </a:extLst>
            </p:cNvPr>
            <p:cNvCxnSpPr>
              <a:stCxn id="98" idx="2"/>
              <a:endCxn id="94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DB5DDEA-88CE-BA44-AA9E-E130B58DFE21}"/>
                </a:ext>
              </a:extLst>
            </p:cNvPr>
            <p:cNvCxnSpPr>
              <a:stCxn id="98" idx="3"/>
              <a:endCxn id="9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646B5CA-165A-B244-AD22-7E51F14E8257}"/>
                </a:ext>
              </a:extLst>
            </p:cNvPr>
            <p:cNvCxnSpPr>
              <a:stCxn id="99" idx="3"/>
              <a:endCxn id="9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B1EB79F-B83F-D64A-B040-2F7F0D19625C}"/>
                </a:ext>
              </a:extLst>
            </p:cNvPr>
            <p:cNvCxnSpPr>
              <a:stCxn id="99" idx="2"/>
              <a:endCxn id="9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9E751EB-A4AD-F14A-9261-B5A40311E696}"/>
                </a:ext>
              </a:extLst>
            </p:cNvPr>
            <p:cNvCxnSpPr>
              <a:stCxn id="97" idx="3"/>
              <a:endCxn id="10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8C714C-AB77-7949-AF51-C2071E516156}"/>
                </a:ext>
              </a:extLst>
            </p:cNvPr>
            <p:cNvCxnSpPr>
              <a:stCxn id="96" idx="2"/>
              <a:endCxn id="10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1E4A890-D4CF-1E40-8F11-E3AF30577A68}"/>
                </a:ext>
              </a:extLst>
            </p:cNvPr>
            <p:cNvCxnSpPr>
              <a:stCxn id="99" idx="3"/>
              <a:endCxn id="101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1EA4F49-5772-114B-A00D-A7055FDE454F}"/>
                </a:ext>
              </a:extLst>
            </p:cNvPr>
            <p:cNvCxnSpPr>
              <a:stCxn id="96" idx="0"/>
              <a:endCxn id="101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0F4C6B-E976-E644-BA83-5DAA9F5395CB}"/>
                </a:ext>
              </a:extLst>
            </p:cNvPr>
            <p:cNvCxnSpPr>
              <a:stCxn id="95" idx="0"/>
              <a:endCxn id="10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738A74-E240-004D-B06D-8E17C989BD92}"/>
                </a:ext>
              </a:extLst>
            </p:cNvPr>
            <p:cNvCxnSpPr>
              <a:stCxn id="95" idx="0"/>
              <a:endCxn id="9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8B99A10-B23B-AD4E-AAD0-8E0856319EB4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2" name="Isosceles Triangle 99">
                <a:extLst>
                  <a:ext uri="{FF2B5EF4-FFF2-40B4-BE49-F238E27FC236}">
                    <a16:creationId xmlns:a16="http://schemas.microsoft.com/office/drawing/2014/main" id="{AF0C235B-70AC-8947-B2F6-5D7BFA6F2DA5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65ECE9C-FA1B-DA47-AA13-9D2665D1E621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00F0520-211B-FC4F-BC84-942729FF845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6F386D4-22AB-4846-AB8B-4C80A0466DCF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A37181F-92CA-5C46-8A51-B9D5AAAF4A05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E8CF4C6-7A89-0B42-826C-389A347EEB9C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6A5B417-8AB5-4C44-BA16-2D4D194BCB44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962F92E-C977-1649-829C-C3348D72378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2B4B04-0626-9049-B74E-E803007E4BB6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89B0B71-B8C2-E34D-BA88-03D08CCD0181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C090E35-5F55-5841-A3DF-0BD4230EE053}"/>
              </a:ext>
            </a:extLst>
          </p:cNvPr>
          <p:cNvGrpSpPr/>
          <p:nvPr/>
        </p:nvGrpSpPr>
        <p:grpSpPr>
          <a:xfrm>
            <a:off x="720712" y="5001044"/>
            <a:ext cx="1955958" cy="1256058"/>
            <a:chOff x="106276" y="1299638"/>
            <a:chExt cx="8301690" cy="5331100"/>
          </a:xfrm>
        </p:grpSpPr>
        <p:pic>
          <p:nvPicPr>
            <p:cNvPr id="105" name="Picture 2" descr="Image result for Prince Harry">
              <a:extLst>
                <a:ext uri="{FF2B5EF4-FFF2-40B4-BE49-F238E27FC236}">
                  <a16:creationId xmlns:a16="http://schemas.microsoft.com/office/drawing/2014/main" id="{50AEEDE8-173C-7544-A2BD-778866DCD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4" descr="Image result for meghan markle">
              <a:extLst>
                <a:ext uri="{FF2B5EF4-FFF2-40B4-BE49-F238E27FC236}">
                  <a16:creationId xmlns:a16="http://schemas.microsoft.com/office/drawing/2014/main" id="{D198FF3A-06D4-5745-9579-68E8984270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6" descr="Image result for Prince Charles">
              <a:extLst>
                <a:ext uri="{FF2B5EF4-FFF2-40B4-BE49-F238E27FC236}">
                  <a16:creationId xmlns:a16="http://schemas.microsoft.com/office/drawing/2014/main" id="{9DE8677D-E7AA-324F-A1F8-0A2C43F6C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Image result for queen elizabeth">
              <a:extLst>
                <a:ext uri="{FF2B5EF4-FFF2-40B4-BE49-F238E27FC236}">
                  <a16:creationId xmlns:a16="http://schemas.microsoft.com/office/drawing/2014/main" id="{A4600613-F169-1444-8787-6B73FC30A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0" descr="Image result for Donald Trump">
              <a:extLst>
                <a:ext uri="{FF2B5EF4-FFF2-40B4-BE49-F238E27FC236}">
                  <a16:creationId xmlns:a16="http://schemas.microsoft.com/office/drawing/2014/main" id="{B5B2A7E9-C857-1546-909D-054055B6D3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2" descr="Image result for prince george">
              <a:extLst>
                <a:ext uri="{FF2B5EF4-FFF2-40B4-BE49-F238E27FC236}">
                  <a16:creationId xmlns:a16="http://schemas.microsoft.com/office/drawing/2014/main" id="{4A1C76DC-1482-8C47-A9B1-854350874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8" descr="Image result for justin trudeau">
              <a:extLst>
                <a:ext uri="{FF2B5EF4-FFF2-40B4-BE49-F238E27FC236}">
                  <a16:creationId xmlns:a16="http://schemas.microsoft.com/office/drawing/2014/main" id="{8CA598B5-031F-4D48-AFAE-15311B8D4A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0" descr="Image result for Elton John">
              <a:extLst>
                <a:ext uri="{FF2B5EF4-FFF2-40B4-BE49-F238E27FC236}">
                  <a16:creationId xmlns:a16="http://schemas.microsoft.com/office/drawing/2014/main" id="{E57BB1C0-451A-A44F-A851-D6E9BE261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8" descr="Image result for theresa may">
              <a:extLst>
                <a:ext uri="{FF2B5EF4-FFF2-40B4-BE49-F238E27FC236}">
                  <a16:creationId xmlns:a16="http://schemas.microsoft.com/office/drawing/2014/main" id="{712D30D8-641C-0C48-B4AD-0111A9C47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2" descr="https://www.cs.virginia.edu/~asb/images/me.jpg">
              <a:extLst>
                <a:ext uri="{FF2B5EF4-FFF2-40B4-BE49-F238E27FC236}">
                  <a16:creationId xmlns:a16="http://schemas.microsoft.com/office/drawing/2014/main" id="{760C0559-9304-2441-B13B-18089AB0D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34" descr="Image result for angela merkel">
              <a:extLst>
                <a:ext uri="{FF2B5EF4-FFF2-40B4-BE49-F238E27FC236}">
                  <a16:creationId xmlns:a16="http://schemas.microsoft.com/office/drawing/2014/main" id="{197BC66F-1BAB-0B4F-AFC2-0D9146CE0D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36" descr="Image result for paul mccartney">
              <a:extLst>
                <a:ext uri="{FF2B5EF4-FFF2-40B4-BE49-F238E27FC236}">
                  <a16:creationId xmlns:a16="http://schemas.microsoft.com/office/drawing/2014/main" id="{AE98235A-83E4-AF40-8D35-446DBE988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372A570-AD15-9642-8A34-CD9F8E24AFAD}"/>
                </a:ext>
              </a:extLst>
            </p:cNvPr>
            <p:cNvCxnSpPr>
              <a:stCxn id="110" idx="3"/>
              <a:endCxn id="109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6E20A41-57A6-A045-8108-07967717C5BB}"/>
                </a:ext>
              </a:extLst>
            </p:cNvPr>
            <p:cNvCxnSpPr>
              <a:stCxn id="106" idx="3"/>
              <a:endCxn id="114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3E1C80-DD24-E248-81E8-A90C7C3F39CC}"/>
                </a:ext>
              </a:extLst>
            </p:cNvPr>
            <p:cNvCxnSpPr>
              <a:stCxn id="105" idx="3"/>
              <a:endCxn id="116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A5A4D20-AF39-E74C-8097-136F7B56C986}"/>
                </a:ext>
              </a:extLst>
            </p:cNvPr>
            <p:cNvCxnSpPr>
              <a:stCxn id="107" idx="1"/>
              <a:endCxn id="116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39F81B-4B90-6A4D-9C27-E75FB91D2149}"/>
                </a:ext>
              </a:extLst>
            </p:cNvPr>
            <p:cNvCxnSpPr>
              <a:stCxn id="107" idx="1"/>
              <a:endCxn id="114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F4507C4-5A81-D041-86F9-29A4FAF9CA65}"/>
                </a:ext>
              </a:extLst>
            </p:cNvPr>
            <p:cNvCxnSpPr>
              <a:stCxn id="107" idx="1"/>
              <a:endCxn id="112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90B6F3B-5BBF-0545-97B2-AC770162BD78}"/>
                </a:ext>
              </a:extLst>
            </p:cNvPr>
            <p:cNvCxnSpPr>
              <a:stCxn id="107" idx="1"/>
              <a:endCxn id="111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2CA11CF-9167-8747-84C5-BAA484E19FA5}"/>
                </a:ext>
              </a:extLst>
            </p:cNvPr>
            <p:cNvCxnSpPr>
              <a:stCxn id="111" idx="1"/>
              <a:endCxn id="113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41A8245-AA58-0C4C-BB8C-FA31E5F01156}"/>
                </a:ext>
              </a:extLst>
            </p:cNvPr>
            <p:cNvCxnSpPr>
              <a:stCxn id="112" idx="1"/>
              <a:endCxn id="115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996AE9E-5B8B-1D4D-9E92-5E2EA651F2FE}"/>
                </a:ext>
              </a:extLst>
            </p:cNvPr>
            <p:cNvCxnSpPr>
              <a:stCxn id="108" idx="1"/>
              <a:endCxn id="113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299708-939E-2347-BA54-C358CAF8F8F8}"/>
                </a:ext>
              </a:extLst>
            </p:cNvPr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442784A-AC22-DA45-9A6C-FB4570270430}"/>
                </a:ext>
              </a:extLst>
            </p:cNvPr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1D111D9-7B4E-BA45-A44B-20D2E3D11342}"/>
                </a:ext>
              </a:extLst>
            </p:cNvPr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5CB691D-C7F9-0D4E-843F-E4D660A0EA6C}"/>
                </a:ext>
              </a:extLst>
            </p:cNvPr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11CED17-C517-8E4F-AF70-30372166850A}"/>
                </a:ext>
              </a:extLst>
            </p:cNvPr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BCB31C9-20FD-8149-8D5A-DE4A572A03FA}"/>
                </a:ext>
              </a:extLst>
            </p:cNvPr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/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blipFill>
                <a:blip r:embed="rId32"/>
                <a:stretch>
                  <a:fillRect r="-137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/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blipFill>
                <a:blip r:embed="rId33"/>
                <a:stretch>
                  <a:fillRect r="-135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585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MaxIndSet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  <a:endParaRPr lang="en-US" dirty="0">
                  <a:solidFill>
                    <a:srgbClr val="FFA7FF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MinVertCov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dirty="0"/>
                      <m:t>MinVertCov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blipFill>
                <a:blip r:embed="rId3"/>
                <a:stretch>
                  <a:fillRect l="-306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468093" y="4311164"/>
            <a:ext cx="1712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 for </a:t>
            </a:r>
            <a:br>
              <a:rPr lang="en-US" sz="2400" dirty="0"/>
            </a:br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90741" y="2461491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16286" y="2136094"/>
            <a:ext cx="21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nothing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9448800" y="372583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Algorithm for </a:t>
            </a:r>
            <a:r>
              <a:rPr lang="en-US" sz="2400" b="1" dirty="0" err="1"/>
              <a:t>MinVertCov</a:t>
            </a:r>
            <a:endParaRPr lang="en-US" sz="2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444046" y="4035777"/>
            <a:ext cx="3333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Take complement of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C99DB42-E476-9D42-8AF3-77ABCB3B51F4}"/>
              </a:ext>
            </a:extLst>
          </p:cNvPr>
          <p:cNvGrpSpPr/>
          <p:nvPr/>
        </p:nvGrpSpPr>
        <p:grpSpPr>
          <a:xfrm>
            <a:off x="806191" y="1944732"/>
            <a:ext cx="2080891" cy="1412299"/>
            <a:chOff x="307975" y="1345680"/>
            <a:chExt cx="7787040" cy="5285058"/>
          </a:xfrm>
        </p:grpSpPr>
        <p:pic>
          <p:nvPicPr>
            <p:cNvPr id="26" name="Picture 2" descr="Image result for Prince Harry">
              <a:extLst>
                <a:ext uri="{FF2B5EF4-FFF2-40B4-BE49-F238E27FC236}">
                  <a16:creationId xmlns:a16="http://schemas.microsoft.com/office/drawing/2014/main" id="{D8010A89-5122-CE46-86DB-25A9513B2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Image result for meghan markle">
              <a:extLst>
                <a:ext uri="{FF2B5EF4-FFF2-40B4-BE49-F238E27FC236}">
                  <a16:creationId xmlns:a16="http://schemas.microsoft.com/office/drawing/2014/main" id="{35422A23-5BCA-F141-8E02-8F0239F8B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Image result for Prince Charles">
              <a:extLst>
                <a:ext uri="{FF2B5EF4-FFF2-40B4-BE49-F238E27FC236}">
                  <a16:creationId xmlns:a16="http://schemas.microsoft.com/office/drawing/2014/main" id="{6586D11E-8ABB-8E49-AD03-76D1F7B08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Image result for queen elizabeth">
              <a:extLst>
                <a:ext uri="{FF2B5EF4-FFF2-40B4-BE49-F238E27FC236}">
                  <a16:creationId xmlns:a16="http://schemas.microsoft.com/office/drawing/2014/main" id="{4254E11F-015B-AD4D-9BD2-C5108B8243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Image result for Donald Trump">
              <a:extLst>
                <a:ext uri="{FF2B5EF4-FFF2-40B4-BE49-F238E27FC236}">
                  <a16:creationId xmlns:a16="http://schemas.microsoft.com/office/drawing/2014/main" id="{AF9123C4-B33C-E64E-98D0-D380A4EF5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Image result for prince george">
              <a:extLst>
                <a:ext uri="{FF2B5EF4-FFF2-40B4-BE49-F238E27FC236}">
                  <a16:creationId xmlns:a16="http://schemas.microsoft.com/office/drawing/2014/main" id="{303E4DBF-37CC-B943-A3BC-77160A92F9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8" descr="Image result for justin trudeau">
              <a:extLst>
                <a:ext uri="{FF2B5EF4-FFF2-40B4-BE49-F238E27FC236}">
                  <a16:creationId xmlns:a16="http://schemas.microsoft.com/office/drawing/2014/main" id="{53AD85F9-DE0D-9048-94C7-9962CE251B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Image result for Elton John">
              <a:extLst>
                <a:ext uri="{FF2B5EF4-FFF2-40B4-BE49-F238E27FC236}">
                  <a16:creationId xmlns:a16="http://schemas.microsoft.com/office/drawing/2014/main" id="{0777569C-7FB2-374F-A8A3-5F13A076D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8" descr="Image result for theresa may">
              <a:extLst>
                <a:ext uri="{FF2B5EF4-FFF2-40B4-BE49-F238E27FC236}">
                  <a16:creationId xmlns:a16="http://schemas.microsoft.com/office/drawing/2014/main" id="{A3B6A237-B574-5D45-8265-5EFD990F7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2" descr="https://www.cs.virginia.edu/~asb/images/me.jpg">
              <a:extLst>
                <a:ext uri="{FF2B5EF4-FFF2-40B4-BE49-F238E27FC236}">
                  <a16:creationId xmlns:a16="http://schemas.microsoft.com/office/drawing/2014/main" id="{8FC38A75-6ED8-2E4C-AE82-AA283FD59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Image result for angela merkel">
              <a:extLst>
                <a:ext uri="{FF2B5EF4-FFF2-40B4-BE49-F238E27FC236}">
                  <a16:creationId xmlns:a16="http://schemas.microsoft.com/office/drawing/2014/main" id="{2A9DC254-9CB3-9D4F-888D-BF38CD639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6" descr="Image result for paul mccartney">
              <a:extLst>
                <a:ext uri="{FF2B5EF4-FFF2-40B4-BE49-F238E27FC236}">
                  <a16:creationId xmlns:a16="http://schemas.microsoft.com/office/drawing/2014/main" id="{EDAB4D3C-BA13-4345-B005-E350D7EE69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2AB1C3-E3B8-564A-9FFA-E74EBAD01D5F}"/>
                </a:ext>
              </a:extLst>
            </p:cNvPr>
            <p:cNvCxnSpPr>
              <a:stCxn id="37" idx="3"/>
              <a:endCxn id="36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FD886E9-3131-0D4F-A862-9D0F23462499}"/>
                </a:ext>
              </a:extLst>
            </p:cNvPr>
            <p:cNvCxnSpPr>
              <a:stCxn id="27" idx="3"/>
              <a:endCxn id="41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1C000F3-6A2B-0944-8191-62C3423CF1E4}"/>
                </a:ext>
              </a:extLst>
            </p:cNvPr>
            <p:cNvCxnSpPr>
              <a:stCxn id="26" idx="3"/>
              <a:endCxn id="43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87C0BE9-B694-CC4E-A905-8D16FE1DFDC5}"/>
                </a:ext>
              </a:extLst>
            </p:cNvPr>
            <p:cNvCxnSpPr>
              <a:stCxn id="29" idx="1"/>
              <a:endCxn id="43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1498601-FA2C-CB46-857F-B919F45CA2C1}"/>
                </a:ext>
              </a:extLst>
            </p:cNvPr>
            <p:cNvCxnSpPr>
              <a:stCxn id="29" idx="1"/>
              <a:endCxn id="41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FC9A4A-D4A6-9349-887E-94B6E0DF0CCC}"/>
                </a:ext>
              </a:extLst>
            </p:cNvPr>
            <p:cNvCxnSpPr>
              <a:stCxn id="29" idx="1"/>
              <a:endCxn id="39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A405AB-64E6-BC45-B106-D13B82C51A98}"/>
                </a:ext>
              </a:extLst>
            </p:cNvPr>
            <p:cNvCxnSpPr>
              <a:stCxn id="29" idx="1"/>
              <a:endCxn id="38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6FDC8C-1BDC-6449-8DE7-E8828A83BF2D}"/>
                </a:ext>
              </a:extLst>
            </p:cNvPr>
            <p:cNvCxnSpPr>
              <a:stCxn id="38" idx="1"/>
              <a:endCxn id="40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1B5FF42-E9D2-4D4C-9D84-7BBD7E130014}"/>
                </a:ext>
              </a:extLst>
            </p:cNvPr>
            <p:cNvCxnSpPr>
              <a:stCxn id="39" idx="1"/>
              <a:endCxn id="42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3D34167-D090-6F45-B913-CCD900778730}"/>
                </a:ext>
              </a:extLst>
            </p:cNvPr>
            <p:cNvCxnSpPr>
              <a:stCxn id="33" idx="1"/>
              <a:endCxn id="40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0DB5E9-D3C3-0B4B-AC9D-2E235D484C86}"/>
              </a:ext>
            </a:extLst>
          </p:cNvPr>
          <p:cNvGrpSpPr/>
          <p:nvPr/>
        </p:nvGrpSpPr>
        <p:grpSpPr>
          <a:xfrm>
            <a:off x="9716829" y="1961773"/>
            <a:ext cx="1447858" cy="1290148"/>
            <a:chOff x="657225" y="1481300"/>
            <a:chExt cx="5514975" cy="4914248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006AE2-90C2-7545-A1E1-F530246FC52B}"/>
                </a:ext>
              </a:extLst>
            </p:cNvPr>
            <p:cNvCxnSpPr>
              <a:stCxn id="78" idx="1"/>
              <a:endCxn id="70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84FC1D-2DBC-6E4E-88B9-53F238A51A61}"/>
                </a:ext>
              </a:extLst>
            </p:cNvPr>
            <p:cNvCxnSpPr>
              <a:stCxn id="69" idx="2"/>
              <a:endCxn id="7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EF5C27-5329-9F4B-B662-1BFE32AE8FBF}"/>
                </a:ext>
              </a:extLst>
            </p:cNvPr>
            <p:cNvCxnSpPr>
              <a:stCxn id="70" idx="1"/>
              <a:endCxn id="69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3E25B9-C36B-374E-9119-9432A1817A4B}"/>
                </a:ext>
              </a:extLst>
            </p:cNvPr>
            <p:cNvCxnSpPr>
              <a:stCxn id="73" idx="2"/>
              <a:endCxn id="69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7D7088-7ECF-5E41-8AC2-DDAB697491BD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DBD173-3EA8-2B4A-AEAF-35E9EF6F47BF}"/>
                </a:ext>
              </a:extLst>
            </p:cNvPr>
            <p:cNvCxnSpPr>
              <a:stCxn id="74" idx="3"/>
              <a:endCxn id="71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440474A-B52E-2848-93CD-A38E062B067B}"/>
                </a:ext>
              </a:extLst>
            </p:cNvPr>
            <p:cNvCxnSpPr>
              <a:stCxn id="74" idx="2"/>
              <a:endCxn id="72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E85C4AE-A345-3F46-826B-EE4E36FB098A}"/>
                </a:ext>
              </a:extLst>
            </p:cNvPr>
            <p:cNvCxnSpPr>
              <a:stCxn id="72" idx="3"/>
              <a:endCxn id="75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F49EE6-7077-F84F-89E1-0BFD32B39672}"/>
                </a:ext>
              </a:extLst>
            </p:cNvPr>
            <p:cNvCxnSpPr>
              <a:stCxn id="71" idx="2"/>
              <a:endCxn id="75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49075F1-6067-0146-A72E-7EDBBA5B5E32}"/>
                </a:ext>
              </a:extLst>
            </p:cNvPr>
            <p:cNvCxnSpPr>
              <a:stCxn id="74" idx="3"/>
              <a:endCxn id="76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CE514F8-3CA5-BA40-9F00-1E91B896365B}"/>
                </a:ext>
              </a:extLst>
            </p:cNvPr>
            <p:cNvCxnSpPr>
              <a:stCxn id="71" idx="0"/>
              <a:endCxn id="76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B1EC369-E1B3-4A42-B22A-4D8754A34F76}"/>
                </a:ext>
              </a:extLst>
            </p:cNvPr>
            <p:cNvCxnSpPr>
              <a:stCxn id="70" idx="0"/>
              <a:endCxn id="75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A9E78B6-A500-A54B-B650-4341A92FB9C2}"/>
                </a:ext>
              </a:extLst>
            </p:cNvPr>
            <p:cNvCxnSpPr>
              <a:stCxn id="70" idx="0"/>
              <a:endCxn id="71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31B1E9-A9F4-9B45-BE40-BEE05AEBBEC6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7" name="Isosceles Triangle 74">
                <a:extLst>
                  <a:ext uri="{FF2B5EF4-FFF2-40B4-BE49-F238E27FC236}">
                    <a16:creationId xmlns:a16="http://schemas.microsoft.com/office/drawing/2014/main" id="{D4580549-2498-B54D-8CE5-5B7E05A0EBE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7D97269-1B6F-044E-9233-23B0C689B39B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8EBE89-546B-4E40-96FC-35567B1631C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987717-1D85-394A-9A83-A5B693A2A399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99F559F-2318-9240-ADA0-F01F8488899E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5C26207-0486-F64B-8308-EBC5B80F1714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FCF74C-9738-E346-A4C0-8CC3BF8F19A6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80B0BA-C2D7-8F42-A22C-227970BA26C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5722BF-9CDD-334B-A397-1FABFFCE3219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FA4B51-CA08-C44E-AAD9-C81CDB108955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4CDB0C-152C-D448-9F65-B60001DD33A9}"/>
              </a:ext>
            </a:extLst>
          </p:cNvPr>
          <p:cNvGrpSpPr/>
          <p:nvPr/>
        </p:nvGrpSpPr>
        <p:grpSpPr>
          <a:xfrm>
            <a:off x="9776844" y="5108945"/>
            <a:ext cx="1447858" cy="1290148"/>
            <a:chOff x="657225" y="1481300"/>
            <a:chExt cx="5514975" cy="49142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D4186C3-5CDA-1946-83B4-1F6CEDB5A26E}"/>
                </a:ext>
              </a:extLst>
            </p:cNvPr>
            <p:cNvCxnSpPr>
              <a:stCxn id="103" idx="1"/>
              <a:endCxn id="95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8EF2735-E76F-7745-BDB5-8A7A47DB85DD}"/>
                </a:ext>
              </a:extLst>
            </p:cNvPr>
            <p:cNvCxnSpPr>
              <a:stCxn id="94" idx="2"/>
              <a:endCxn id="103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E62719D-ED91-B247-83FD-11991FB6DFD8}"/>
                </a:ext>
              </a:extLst>
            </p:cNvPr>
            <p:cNvCxnSpPr>
              <a:stCxn id="95" idx="1"/>
              <a:endCxn id="94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78D84D7-C642-D946-A0F0-3F39FA0E38AA}"/>
                </a:ext>
              </a:extLst>
            </p:cNvPr>
            <p:cNvCxnSpPr>
              <a:stCxn id="98" idx="2"/>
              <a:endCxn id="94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DB5DDEA-88CE-BA44-AA9E-E130B58DFE21}"/>
                </a:ext>
              </a:extLst>
            </p:cNvPr>
            <p:cNvCxnSpPr>
              <a:stCxn id="98" idx="3"/>
              <a:endCxn id="9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646B5CA-165A-B244-AD22-7E51F14E8257}"/>
                </a:ext>
              </a:extLst>
            </p:cNvPr>
            <p:cNvCxnSpPr>
              <a:stCxn id="99" idx="3"/>
              <a:endCxn id="9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B1EB79F-B83F-D64A-B040-2F7F0D19625C}"/>
                </a:ext>
              </a:extLst>
            </p:cNvPr>
            <p:cNvCxnSpPr>
              <a:stCxn id="99" idx="2"/>
              <a:endCxn id="9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9E751EB-A4AD-F14A-9261-B5A40311E696}"/>
                </a:ext>
              </a:extLst>
            </p:cNvPr>
            <p:cNvCxnSpPr>
              <a:stCxn id="97" idx="3"/>
              <a:endCxn id="10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8C714C-AB77-7949-AF51-C2071E516156}"/>
                </a:ext>
              </a:extLst>
            </p:cNvPr>
            <p:cNvCxnSpPr>
              <a:stCxn id="96" idx="2"/>
              <a:endCxn id="10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1E4A890-D4CF-1E40-8F11-E3AF30577A68}"/>
                </a:ext>
              </a:extLst>
            </p:cNvPr>
            <p:cNvCxnSpPr>
              <a:stCxn id="99" idx="3"/>
              <a:endCxn id="101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1EA4F49-5772-114B-A00D-A7055FDE454F}"/>
                </a:ext>
              </a:extLst>
            </p:cNvPr>
            <p:cNvCxnSpPr>
              <a:stCxn id="96" idx="0"/>
              <a:endCxn id="101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0F4C6B-E976-E644-BA83-5DAA9F5395CB}"/>
                </a:ext>
              </a:extLst>
            </p:cNvPr>
            <p:cNvCxnSpPr>
              <a:stCxn id="95" idx="0"/>
              <a:endCxn id="10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738A74-E240-004D-B06D-8E17C989BD92}"/>
                </a:ext>
              </a:extLst>
            </p:cNvPr>
            <p:cNvCxnSpPr>
              <a:stCxn id="95" idx="0"/>
              <a:endCxn id="9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8B99A10-B23B-AD4E-AAD0-8E0856319EB4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2" name="Isosceles Triangle 99">
                <a:extLst>
                  <a:ext uri="{FF2B5EF4-FFF2-40B4-BE49-F238E27FC236}">
                    <a16:creationId xmlns:a16="http://schemas.microsoft.com/office/drawing/2014/main" id="{AF0C235B-70AC-8947-B2F6-5D7BFA6F2DA5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65ECE9C-FA1B-DA47-AA13-9D2665D1E621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00F0520-211B-FC4F-BC84-942729FF845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6F386D4-22AB-4846-AB8B-4C80A0466DCF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A37181F-92CA-5C46-8A51-B9D5AAAF4A05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E8CF4C6-7A89-0B42-826C-389A347EEB9C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6A5B417-8AB5-4C44-BA16-2D4D194BCB44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962F92E-C977-1649-829C-C3348D72378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2B4B04-0626-9049-B74E-E803007E4BB6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89B0B71-B8C2-E34D-BA88-03D08CCD0181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C090E35-5F55-5841-A3DF-0BD4230EE053}"/>
              </a:ext>
            </a:extLst>
          </p:cNvPr>
          <p:cNvGrpSpPr/>
          <p:nvPr/>
        </p:nvGrpSpPr>
        <p:grpSpPr>
          <a:xfrm>
            <a:off x="720712" y="5001044"/>
            <a:ext cx="1955958" cy="1256058"/>
            <a:chOff x="106276" y="1299638"/>
            <a:chExt cx="8301690" cy="5331100"/>
          </a:xfrm>
        </p:grpSpPr>
        <p:pic>
          <p:nvPicPr>
            <p:cNvPr id="105" name="Picture 2" descr="Image result for Prince Harry">
              <a:extLst>
                <a:ext uri="{FF2B5EF4-FFF2-40B4-BE49-F238E27FC236}">
                  <a16:creationId xmlns:a16="http://schemas.microsoft.com/office/drawing/2014/main" id="{50AEEDE8-173C-7544-A2BD-778866DCD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4" descr="Image result for meghan markle">
              <a:extLst>
                <a:ext uri="{FF2B5EF4-FFF2-40B4-BE49-F238E27FC236}">
                  <a16:creationId xmlns:a16="http://schemas.microsoft.com/office/drawing/2014/main" id="{D198FF3A-06D4-5745-9579-68E8984270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6" descr="Image result for Prince Charles">
              <a:extLst>
                <a:ext uri="{FF2B5EF4-FFF2-40B4-BE49-F238E27FC236}">
                  <a16:creationId xmlns:a16="http://schemas.microsoft.com/office/drawing/2014/main" id="{9DE8677D-E7AA-324F-A1F8-0A2C43F6C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Image result for queen elizabeth">
              <a:extLst>
                <a:ext uri="{FF2B5EF4-FFF2-40B4-BE49-F238E27FC236}">
                  <a16:creationId xmlns:a16="http://schemas.microsoft.com/office/drawing/2014/main" id="{A4600613-F169-1444-8787-6B73FC30A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0" descr="Image result for Donald Trump">
              <a:extLst>
                <a:ext uri="{FF2B5EF4-FFF2-40B4-BE49-F238E27FC236}">
                  <a16:creationId xmlns:a16="http://schemas.microsoft.com/office/drawing/2014/main" id="{B5B2A7E9-C857-1546-909D-054055B6D3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2" descr="Image result for prince george">
              <a:extLst>
                <a:ext uri="{FF2B5EF4-FFF2-40B4-BE49-F238E27FC236}">
                  <a16:creationId xmlns:a16="http://schemas.microsoft.com/office/drawing/2014/main" id="{4A1C76DC-1482-8C47-A9B1-854350874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8" descr="Image result for justin trudeau">
              <a:extLst>
                <a:ext uri="{FF2B5EF4-FFF2-40B4-BE49-F238E27FC236}">
                  <a16:creationId xmlns:a16="http://schemas.microsoft.com/office/drawing/2014/main" id="{8CA598B5-031F-4D48-AFAE-15311B8D4A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0" descr="Image result for Elton John">
              <a:extLst>
                <a:ext uri="{FF2B5EF4-FFF2-40B4-BE49-F238E27FC236}">
                  <a16:creationId xmlns:a16="http://schemas.microsoft.com/office/drawing/2014/main" id="{E57BB1C0-451A-A44F-A851-D6E9BE261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8" descr="Image result for theresa may">
              <a:extLst>
                <a:ext uri="{FF2B5EF4-FFF2-40B4-BE49-F238E27FC236}">
                  <a16:creationId xmlns:a16="http://schemas.microsoft.com/office/drawing/2014/main" id="{712D30D8-641C-0C48-B4AD-0111A9C47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2" descr="https://www.cs.virginia.edu/~asb/images/me.jpg">
              <a:extLst>
                <a:ext uri="{FF2B5EF4-FFF2-40B4-BE49-F238E27FC236}">
                  <a16:creationId xmlns:a16="http://schemas.microsoft.com/office/drawing/2014/main" id="{760C0559-9304-2441-B13B-18089AB0D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34" descr="Image result for angela merkel">
              <a:extLst>
                <a:ext uri="{FF2B5EF4-FFF2-40B4-BE49-F238E27FC236}">
                  <a16:creationId xmlns:a16="http://schemas.microsoft.com/office/drawing/2014/main" id="{197BC66F-1BAB-0B4F-AFC2-0D9146CE0D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36" descr="Image result for paul mccartney">
              <a:extLst>
                <a:ext uri="{FF2B5EF4-FFF2-40B4-BE49-F238E27FC236}">
                  <a16:creationId xmlns:a16="http://schemas.microsoft.com/office/drawing/2014/main" id="{AE98235A-83E4-AF40-8D35-446DBE988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372A570-AD15-9642-8A34-CD9F8E24AFAD}"/>
                </a:ext>
              </a:extLst>
            </p:cNvPr>
            <p:cNvCxnSpPr>
              <a:stCxn id="110" idx="3"/>
              <a:endCxn id="109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6E20A41-57A6-A045-8108-07967717C5BB}"/>
                </a:ext>
              </a:extLst>
            </p:cNvPr>
            <p:cNvCxnSpPr>
              <a:stCxn id="106" idx="3"/>
              <a:endCxn id="114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3E1C80-DD24-E248-81E8-A90C7C3F39CC}"/>
                </a:ext>
              </a:extLst>
            </p:cNvPr>
            <p:cNvCxnSpPr>
              <a:stCxn id="105" idx="3"/>
              <a:endCxn id="116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A5A4D20-AF39-E74C-8097-136F7B56C986}"/>
                </a:ext>
              </a:extLst>
            </p:cNvPr>
            <p:cNvCxnSpPr>
              <a:stCxn id="107" idx="1"/>
              <a:endCxn id="116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39F81B-4B90-6A4D-9C27-E75FB91D2149}"/>
                </a:ext>
              </a:extLst>
            </p:cNvPr>
            <p:cNvCxnSpPr>
              <a:stCxn id="107" idx="1"/>
              <a:endCxn id="114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F4507C4-5A81-D041-86F9-29A4FAF9CA65}"/>
                </a:ext>
              </a:extLst>
            </p:cNvPr>
            <p:cNvCxnSpPr>
              <a:stCxn id="107" idx="1"/>
              <a:endCxn id="112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90B6F3B-5BBF-0545-97B2-AC770162BD78}"/>
                </a:ext>
              </a:extLst>
            </p:cNvPr>
            <p:cNvCxnSpPr>
              <a:stCxn id="107" idx="1"/>
              <a:endCxn id="111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2CA11CF-9167-8747-84C5-BAA484E19FA5}"/>
                </a:ext>
              </a:extLst>
            </p:cNvPr>
            <p:cNvCxnSpPr>
              <a:stCxn id="111" idx="1"/>
              <a:endCxn id="113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41A8245-AA58-0C4C-BB8C-FA31E5F01156}"/>
                </a:ext>
              </a:extLst>
            </p:cNvPr>
            <p:cNvCxnSpPr>
              <a:stCxn id="112" idx="1"/>
              <a:endCxn id="115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996AE9E-5B8B-1D4D-9E92-5E2EA651F2FE}"/>
                </a:ext>
              </a:extLst>
            </p:cNvPr>
            <p:cNvCxnSpPr>
              <a:stCxn id="108" idx="1"/>
              <a:endCxn id="113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299708-939E-2347-BA54-C358CAF8F8F8}"/>
                </a:ext>
              </a:extLst>
            </p:cNvPr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442784A-AC22-DA45-9A6C-FB4570270430}"/>
                </a:ext>
              </a:extLst>
            </p:cNvPr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1D111D9-7B4E-BA45-A44B-20D2E3D11342}"/>
                </a:ext>
              </a:extLst>
            </p:cNvPr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5CB691D-C7F9-0D4E-843F-E4D660A0EA6C}"/>
                </a:ext>
              </a:extLst>
            </p:cNvPr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11CED17-C517-8E4F-AF70-30372166850A}"/>
                </a:ext>
              </a:extLst>
            </p:cNvPr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BCB31C9-20FD-8149-8D5A-DE4A572A03FA}"/>
                </a:ext>
              </a:extLst>
            </p:cNvPr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/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blipFill>
                <a:blip r:embed="rId32"/>
                <a:stretch>
                  <a:fillRect r="-137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/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blipFill>
                <a:blip r:embed="rId33"/>
                <a:stretch>
                  <a:fillRect r="-135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268507" y="2401937"/>
            <a:ext cx="3354530" cy="1937867"/>
          </a:xfrm>
          <a:prstGeom prst="wedgeRoundRectCallout">
            <a:avLst>
              <a:gd name="adj1" fmla="val 77353"/>
              <a:gd name="adj2" fmla="val 816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Yes, it’s kind of trivial, but we just </a:t>
            </a:r>
            <a:r>
              <a:rPr lang="en-US" sz="2400" b="1" u="sng" dirty="0"/>
              <a:t>proved</a:t>
            </a:r>
            <a:r>
              <a:rPr lang="en-US" sz="2400" b="1" dirty="0"/>
              <a:t> it’s a valid reduction.</a:t>
            </a:r>
            <a:br>
              <a:rPr lang="en-US" sz="2400" b="1" dirty="0"/>
            </a:br>
            <a:r>
              <a:rPr lang="en-US" sz="2400" b="1" dirty="0"/>
              <a:t>And it’s polynomial.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ounded Rectangular Callout 134">
                <a:extLst>
                  <a:ext uri="{FF2B5EF4-FFF2-40B4-BE49-F238E27FC236}">
                    <a16:creationId xmlns:a16="http://schemas.microsoft.com/office/drawing/2014/main" id="{C766E3D5-3161-F344-B7DA-A1FBFF99AB32}"/>
                  </a:ext>
                </a:extLst>
              </p:cNvPr>
              <p:cNvSpPr/>
              <p:nvPr/>
            </p:nvSpPr>
            <p:spPr>
              <a:xfrm>
                <a:off x="7066504" y="1855342"/>
                <a:ext cx="4825260" cy="1937867"/>
              </a:xfrm>
              <a:prstGeom prst="wedgeRoundRectCallout">
                <a:avLst>
                  <a:gd name="adj1" fmla="val -30177"/>
                  <a:gd name="adj2" fmla="val 49457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We won’t show it, but showing the other direction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MinVertCov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800" dirty="0"/>
                  <a:t> MaxIndSet</a:t>
                </a:r>
                <a:br>
                  <a:rPr lang="en-US" sz="2800" dirty="0"/>
                </a:br>
                <a:r>
                  <a:rPr lang="en-US" sz="2800" dirty="0"/>
                  <a:t>is like this slide</a:t>
                </a:r>
              </a:p>
            </p:txBody>
          </p:sp>
        </mc:Choice>
        <mc:Fallback>
          <p:sp>
            <p:nvSpPr>
              <p:cNvPr id="135" name="Rounded Rectangular Callout 134">
                <a:extLst>
                  <a:ext uri="{FF2B5EF4-FFF2-40B4-BE49-F238E27FC236}">
                    <a16:creationId xmlns:a16="http://schemas.microsoft.com/office/drawing/2014/main" id="{C766E3D5-3161-F344-B7DA-A1FBFF99A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504" y="1855342"/>
                <a:ext cx="4825260" cy="1937867"/>
              </a:xfrm>
              <a:prstGeom prst="wedgeRoundRectCallout">
                <a:avLst>
                  <a:gd name="adj1" fmla="val -30177"/>
                  <a:gd name="adj2" fmla="val 49457"/>
                  <a:gd name="adj3" fmla="val 16667"/>
                </a:avLst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77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14"/>
              <p:cNvSpPr txBox="1">
                <a:spLocks noChangeArrowheads="1"/>
              </p:cNvSpPr>
              <p:nvPr/>
            </p:nvSpPr>
            <p:spPr bwMode="auto">
              <a:xfrm>
                <a:off x="2038643" y="4548767"/>
                <a:ext cx="8242484" cy="1569660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Given that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sz="3200" dirty="0"/>
                  <a:t> B:</a:t>
                </a:r>
                <a:endParaRPr lang="en-US" altLang="en-US" sz="3200" b="1" dirty="0"/>
              </a:p>
              <a:p>
                <a:r>
                  <a:rPr lang="en-US" alt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altLang="en-US" sz="3200" b="1" i="0" dirty="0" smtClean="0">
                        <a:latin typeface="Cambria Math" panose="02040503050406030204" pitchFamily="18" charset="0"/>
                      </a:rPr>
                      <m:t>𝐰𝐞</m:t>
                    </m:r>
                    <m:r>
                      <a:rPr lang="en-US" alt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3200" b="1" i="0" dirty="0" smtClean="0">
                        <a:latin typeface="Cambria Math" panose="02040503050406030204" pitchFamily="18" charset="0"/>
                      </a:rPr>
                      <m:t>𝐩𝐫𝐨𝐯𝐞</m:t>
                    </m:r>
                    <m:r>
                      <a:rPr lang="en-US" alt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32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3200" b="1" dirty="0"/>
                  <a:t> </a:t>
                </a:r>
                <a:r>
                  <a:rPr lang="en-US" altLang="en-US" sz="3200" b="1" dirty="0">
                    <a:solidFill>
                      <a:srgbClr val="FF33CC"/>
                    </a:solidFill>
                  </a:rPr>
                  <a:t>requires time </a:t>
                </a:r>
                <a14:m>
                  <m:oMath xmlns:m="http://schemas.openxmlformats.org/officeDocument/2006/math">
                    <m:r>
                      <a:rPr lang="en-US" altLang="en-US" sz="32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32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3200" b="1" i="1" dirty="0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3200" b="1" i="1" dirty="0" smtClean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3200" b="1" dirty="0">
                    <a:solidFill>
                      <a:srgbClr val="FF33CC"/>
                    </a:solidFill>
                  </a:rPr>
                  <a:t> </a:t>
                </a:r>
                <a:r>
                  <a:rPr lang="en-US" altLang="en-US" sz="3200" b="1" dirty="0"/>
                  <a:t>time,</a:t>
                </a:r>
                <a:br>
                  <a:rPr lang="en-US" altLang="en-US" sz="3200" b="1" dirty="0"/>
                </a:br>
                <a:r>
                  <a:rPr lang="en-US" altLang="en-US" sz="3200" b="1" dirty="0"/>
                  <a:t>then </a:t>
                </a:r>
                <a14:m>
                  <m:oMath xmlns:m="http://schemas.openxmlformats.org/officeDocument/2006/math">
                    <m:r>
                      <a:rPr lang="en-US" altLang="en-US" sz="3200" b="1" i="1" dirty="0">
                        <a:latin typeface="Cambria Math"/>
                      </a:rPr>
                      <m:t>𝑩</m:t>
                    </m:r>
                  </m:oMath>
                </a14:m>
                <a:r>
                  <a:rPr lang="en-US" altLang="en-US" sz="3200" b="1" dirty="0"/>
                  <a:t> </a:t>
                </a:r>
                <a:r>
                  <a:rPr lang="en-US" altLang="en-US" sz="3200" b="1" dirty="0">
                    <a:solidFill>
                      <a:srgbClr val="FF33CC"/>
                    </a:solidFill>
                  </a:rPr>
                  <a:t>must also require </a:t>
                </a:r>
                <a14:m>
                  <m:oMath xmlns:m="http://schemas.openxmlformats.org/officeDocument/2006/math">
                    <m:r>
                      <a:rPr lang="en-US" altLang="en-US" sz="32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32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3200" b="1" i="1" dirty="0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32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3200" b="1" dirty="0">
                    <a:solidFill>
                      <a:srgbClr val="FF33CC"/>
                    </a:solidFill>
                  </a:rPr>
                  <a:t> time</a:t>
                </a:r>
                <a:r>
                  <a:rPr lang="en-US" altLang="en-US" sz="3200" b="1" dirty="0"/>
                  <a:t>.</a:t>
                </a:r>
                <a:endParaRPr lang="en-US" altLang="en-US" sz="3200" b="1" dirty="0">
                  <a:solidFill>
                    <a:srgbClr val="FF33CC"/>
                  </a:solidFill>
                </a:endParaRPr>
              </a:p>
            </p:txBody>
          </p:sp>
        </mc:Choice>
        <mc:Fallback>
          <p:sp>
            <p:nvSpPr>
              <p:cNvPr id="2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8643" y="4548767"/>
                <a:ext cx="8242484" cy="1569660"/>
              </a:xfrm>
              <a:prstGeom prst="rect">
                <a:avLst/>
              </a:prstGeom>
              <a:blipFill>
                <a:blip r:embed="rId2"/>
                <a:stretch>
                  <a:fillRect l="-1846" t="-5645" b="-11290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7620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MaxIndSet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76200"/>
                <a:ext cx="8229600" cy="1143000"/>
              </a:xfr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AutoShape 5"/>
              <p:cNvSpPr>
                <a:spLocks noChangeArrowheads="1"/>
              </p:cNvSpPr>
              <p:nvPr/>
            </p:nvSpPr>
            <p:spPr bwMode="auto">
              <a:xfrm>
                <a:off x="4452938" y="1630129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noFill/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en-US" sz="2000" dirty="0"/>
                  <a:t>Reduces to, in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𝚯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  </a:t>
                </a:r>
              </a:p>
            </p:txBody>
          </p:sp>
        </mc:Choice>
        <mc:Fallback>
          <p:sp>
            <p:nvSpPr>
              <p:cNvPr id="8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52938" y="1630129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blipFill>
                <a:blip r:embed="rId4"/>
                <a:stretch>
                  <a:fillRect/>
                </a:stretch>
              </a:blipFill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4398963" y="3068759"/>
            <a:ext cx="3319463" cy="759976"/>
          </a:xfrm>
          <a:prstGeom prst="rightArrow">
            <a:avLst>
              <a:gd name="adj1" fmla="val 52315"/>
              <a:gd name="adj2" fmla="val 7677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000" dirty="0"/>
              <a:t>can be used to make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Magnetic Disk 19"/>
              <p:cNvSpPr/>
              <p:nvPr/>
            </p:nvSpPr>
            <p:spPr>
              <a:xfrm>
                <a:off x="3717476" y="1392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Flowchart: Magnetic Dis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476" y="1392359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3664624" y="2525537"/>
            <a:ext cx="10597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A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7687441" y="2532757"/>
            <a:ext cx="10501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4648200" y="3714873"/>
                <a:ext cx="23559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𝚯</m:t>
                    </m:r>
                    <m:d>
                      <m:d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overhead</a:t>
                </a: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714873"/>
                <a:ext cx="2355966" cy="400110"/>
              </a:xfrm>
              <a:prstGeom prst="rect">
                <a:avLst/>
              </a:prstGeom>
              <a:blipFill>
                <a:blip r:embed="rId8"/>
                <a:stretch>
                  <a:fillRect l="-3226" t="-9375" r="-16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608338" y="1254702"/>
            <a:ext cx="2080891" cy="1412299"/>
            <a:chOff x="307975" y="1345680"/>
            <a:chExt cx="7787040" cy="5285058"/>
          </a:xfrm>
        </p:grpSpPr>
        <p:pic>
          <p:nvPicPr>
            <p:cNvPr id="21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Straight Connector 36"/>
            <p:cNvCxnSpPr>
              <a:stCxn id="29" idx="3"/>
              <a:endCxn id="25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2" idx="3"/>
              <a:endCxn id="34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1" idx="3"/>
              <a:endCxn id="36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1"/>
              <a:endCxn id="36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3" idx="1"/>
              <a:endCxn id="34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1"/>
              <a:endCxn id="32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1"/>
              <a:endCxn id="31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1" idx="1"/>
              <a:endCxn id="33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2" idx="1"/>
              <a:endCxn id="35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4" idx="1"/>
              <a:endCxn id="33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8991542" y="1291395"/>
            <a:ext cx="1447858" cy="1290148"/>
            <a:chOff x="657225" y="1481300"/>
            <a:chExt cx="5514975" cy="4914248"/>
          </a:xfrm>
        </p:grpSpPr>
        <p:cxnSp>
          <p:nvCxnSpPr>
            <p:cNvPr id="48" name="Straight Connector 47"/>
            <p:cNvCxnSpPr>
              <a:stCxn id="71" idx="1"/>
              <a:endCxn id="6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2"/>
              <a:endCxn id="7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1"/>
              <a:endCxn id="6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6" idx="2"/>
              <a:endCxn id="6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6" idx="3"/>
              <a:endCxn id="6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7" idx="3"/>
              <a:endCxn id="6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6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6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4" idx="2"/>
              <a:endCxn id="6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7" idx="3"/>
              <a:endCxn id="6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4" idx="0"/>
              <a:endCxn id="6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3" idx="0"/>
              <a:endCxn id="6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3" idx="0"/>
              <a:endCxn id="6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0" name="Isosceles Triangle 6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Flowchart: Magnetic Disk 17">
                <a:extLst>
                  <a:ext uri="{FF2B5EF4-FFF2-40B4-BE49-F238E27FC236}">
                    <a16:creationId xmlns:a16="http://schemas.microsoft.com/office/drawing/2014/main" id="{43773A01-5F13-0749-A129-D2D63D6139A8}"/>
                  </a:ext>
                </a:extLst>
              </p:cNvPr>
              <p:cNvSpPr/>
              <p:nvPr/>
            </p:nvSpPr>
            <p:spPr>
              <a:xfrm>
                <a:off x="7901769" y="140330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Flowchart: Magnetic Disk 17">
                <a:extLst>
                  <a:ext uri="{FF2B5EF4-FFF2-40B4-BE49-F238E27FC236}">
                    <a16:creationId xmlns:a16="http://schemas.microsoft.com/office/drawing/2014/main" id="{43773A01-5F13-0749-A129-D2D63D613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769" y="1403306"/>
                <a:ext cx="625924" cy="1184190"/>
              </a:xfrm>
              <a:prstGeom prst="flowChartMagneticDisk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A3FBE1-26DD-B043-B497-3D1C45906DE1}"/>
              </a:ext>
            </a:extLst>
          </p:cNvPr>
          <p:cNvSpPr/>
          <p:nvPr/>
        </p:nvSpPr>
        <p:spPr>
          <a:xfrm>
            <a:off x="2871555" y="3098418"/>
            <a:ext cx="1290571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C5289-9E77-1D4C-810B-45518BDCA502}"/>
              </a:ext>
            </a:extLst>
          </p:cNvPr>
          <p:cNvSpPr txBox="1"/>
          <p:nvPr/>
        </p:nvSpPr>
        <p:spPr>
          <a:xfrm>
            <a:off x="2935117" y="3243537"/>
            <a:ext cx="12270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/>
              <a:t>Algorithm for </a:t>
            </a:r>
            <a:r>
              <a:rPr lang="en-US" altLang="en-US" sz="2000" b="1" dirty="0"/>
              <a:t>B</a:t>
            </a:r>
          </a:p>
          <a:p>
            <a:endParaRPr lang="en-US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13C793-3D26-9246-95A1-1982A17934F7}"/>
              </a:ext>
            </a:extLst>
          </p:cNvPr>
          <p:cNvSpPr/>
          <p:nvPr/>
        </p:nvSpPr>
        <p:spPr>
          <a:xfrm>
            <a:off x="7985796" y="3093472"/>
            <a:ext cx="1290571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465A-8063-A541-AC22-74C2DC617FE3}"/>
              </a:ext>
            </a:extLst>
          </p:cNvPr>
          <p:cNvSpPr txBox="1"/>
          <p:nvPr/>
        </p:nvSpPr>
        <p:spPr>
          <a:xfrm>
            <a:off x="8049358" y="3238591"/>
            <a:ext cx="12270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/>
              <a:t>Algorithm for </a:t>
            </a:r>
            <a:r>
              <a:rPr lang="en-US" altLang="en-US" sz="2000" b="1" dirty="0"/>
              <a:t>A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ounded Rectangular Callout 74">
                <a:extLst>
                  <a:ext uri="{FF2B5EF4-FFF2-40B4-BE49-F238E27FC236}">
                    <a16:creationId xmlns:a16="http://schemas.microsoft.com/office/drawing/2014/main" id="{867F002B-0F28-E54B-9E0B-4441CBB26ACC}"/>
                  </a:ext>
                </a:extLst>
              </p:cNvPr>
              <p:cNvSpPr/>
              <p:nvPr/>
            </p:nvSpPr>
            <p:spPr>
              <a:xfrm>
                <a:off x="9499443" y="3955981"/>
                <a:ext cx="2487700" cy="1124008"/>
              </a:xfrm>
              <a:prstGeom prst="wedgeRoundRectCallout">
                <a:avLst>
                  <a:gd name="adj1" fmla="val -57613"/>
                  <a:gd name="adj2" fmla="val -79539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b="1" dirty="0"/>
                  <a:t>If impossible to solve A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1" dirty="0"/>
                  <a:t>…</a:t>
                </a:r>
              </a:p>
            </p:txBody>
          </p:sp>
        </mc:Choice>
        <mc:Fallback>
          <p:sp>
            <p:nvSpPr>
              <p:cNvPr id="75" name="Rounded Rectangular Callout 74">
                <a:extLst>
                  <a:ext uri="{FF2B5EF4-FFF2-40B4-BE49-F238E27FC236}">
                    <a16:creationId xmlns:a16="http://schemas.microsoft.com/office/drawing/2014/main" id="{867F002B-0F28-E54B-9E0B-4441CBB26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443" y="3955981"/>
                <a:ext cx="2487700" cy="1124008"/>
              </a:xfrm>
              <a:prstGeom prst="wedgeRoundRectCallout">
                <a:avLst>
                  <a:gd name="adj1" fmla="val -57613"/>
                  <a:gd name="adj2" fmla="val -79539"/>
                  <a:gd name="adj3" fmla="val 16667"/>
                </a:avLst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ounded Rectangular Callout 75">
                <a:extLst>
                  <a:ext uri="{FF2B5EF4-FFF2-40B4-BE49-F238E27FC236}">
                    <a16:creationId xmlns:a16="http://schemas.microsoft.com/office/drawing/2014/main" id="{8AFF7C12-EA57-E949-9A49-67D817B77535}"/>
                  </a:ext>
                </a:extLst>
              </p:cNvPr>
              <p:cNvSpPr/>
              <p:nvPr/>
            </p:nvSpPr>
            <p:spPr>
              <a:xfrm>
                <a:off x="61844" y="1404665"/>
                <a:ext cx="2469317" cy="3113320"/>
              </a:xfrm>
              <a:prstGeom prst="wedgeRoundRectCallout">
                <a:avLst>
                  <a:gd name="adj1" fmla="val 63997"/>
                  <a:gd name="adj2" fmla="val 15071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b="1" dirty="0"/>
                  <a:t>…must not be possible to solve B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r>
                  <a:rPr lang="en-US" sz="2400" b="1" dirty="0"/>
                  <a:t>. Otherwise, reduction gives us  a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r>
                  <a:rPr lang="en-US" sz="2400" b="1" dirty="0"/>
                  <a:t> solution for A.</a:t>
                </a:r>
              </a:p>
            </p:txBody>
          </p:sp>
        </mc:Choice>
        <mc:Fallback>
          <p:sp>
            <p:nvSpPr>
              <p:cNvPr id="76" name="Rounded Rectangular Callout 75">
                <a:extLst>
                  <a:ext uri="{FF2B5EF4-FFF2-40B4-BE49-F238E27FC236}">
                    <a16:creationId xmlns:a16="http://schemas.microsoft.com/office/drawing/2014/main" id="{8AFF7C12-EA57-E949-9A49-67D817B77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4" y="1404665"/>
                <a:ext cx="2469317" cy="3113320"/>
              </a:xfrm>
              <a:prstGeom prst="wedgeRoundRectCallout">
                <a:avLst>
                  <a:gd name="adj1" fmla="val 63997"/>
                  <a:gd name="adj2" fmla="val 15071"/>
                  <a:gd name="adj3" fmla="val 16667"/>
                </a:avLst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26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28D6C3-CD6E-B948-A884-4D97ED6B30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MaxIndSet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28D6C3-CD6E-B948-A884-4D97ED6B3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BC95-A300-6440-AB30-F1D2D57E0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For two problems A and B, if we show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</a:t>
            </a:r>
            <a:r>
              <a:rPr lang="en-US" altLang="en-US" b="1" baseline="-25000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p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B</a:t>
            </a:r>
            <a:r>
              <a:rPr lang="en-US" b="1" dirty="0"/>
              <a:t> then: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b="1" dirty="0">
                <a:solidFill>
                  <a:schemeClr val="accent1"/>
                </a:solidFill>
              </a:rPr>
              <a:t>we prove A is exponential</a:t>
            </a:r>
            <a:r>
              <a:rPr lang="en-US" dirty="0"/>
              <a:t>, then B must be exponential.</a:t>
            </a:r>
          </a:p>
          <a:p>
            <a:pPr marL="914400" lvl="1" indent="-514350"/>
            <a:r>
              <a:rPr lang="en-US" dirty="0"/>
              <a:t>Otherwise, the polynomial reduction from A to B gives us a polynomial solution to A.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b="1" dirty="0">
                <a:solidFill>
                  <a:schemeClr val="accent1"/>
                </a:solidFill>
              </a:rPr>
              <a:t>we find a polynomial algorithm to B</a:t>
            </a:r>
            <a:r>
              <a:rPr lang="en-US" dirty="0"/>
              <a:t>, then A is polynomial.</a:t>
            </a:r>
          </a:p>
          <a:p>
            <a:pPr marL="914400" lvl="1" indent="-514350"/>
            <a:r>
              <a:rPr lang="en-US" dirty="0"/>
              <a:t>Use the reduction: Convert input for A to input for B, solve B in polynomial time, and you have solution for A (in polynomial time)</a:t>
            </a:r>
          </a:p>
          <a:p>
            <a:pPr marL="0" indent="0">
              <a:buNone/>
            </a:pPr>
            <a:r>
              <a:rPr lang="en-US" b="1" dirty="0"/>
              <a:t>Therefore:</a:t>
            </a:r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MaxIndSet</a:t>
            </a:r>
            <a:r>
              <a:rPr lang="en-US" b="1" dirty="0">
                <a:solidFill>
                  <a:schemeClr val="accent1"/>
                </a:solidFill>
              </a:rPr>
              <a:t> and </a:t>
            </a:r>
            <a:r>
              <a:rPr lang="en-US" b="1" dirty="0" err="1">
                <a:solidFill>
                  <a:schemeClr val="accent1"/>
                </a:solidFill>
              </a:rPr>
              <a:t>MinVertCov</a:t>
            </a:r>
            <a:r>
              <a:rPr lang="en-US" b="1" dirty="0">
                <a:solidFill>
                  <a:schemeClr val="accent1"/>
                </a:solidFill>
              </a:rPr>
              <a:t> are either both polynomial,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or both exponential</a:t>
            </a:r>
          </a:p>
          <a:p>
            <a:pPr marL="914400" lvl="1" indent="-51435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27F84-EC70-CA4F-9BA9-5D211A17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3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28D6C3-CD6E-B948-A884-4D97ED6B30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MaxIndSet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28D6C3-CD6E-B948-A884-4D97ED6B3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BC95-A300-6440-AB30-F1D2D57E0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err="1">
                <a:solidFill>
                  <a:schemeClr val="accent1"/>
                </a:solidFill>
              </a:rPr>
              <a:t>MaxIndSet</a:t>
            </a:r>
            <a:r>
              <a:rPr lang="en-US" b="1" dirty="0">
                <a:solidFill>
                  <a:schemeClr val="accent1"/>
                </a:solidFill>
              </a:rPr>
              <a:t> and </a:t>
            </a:r>
            <a:r>
              <a:rPr lang="en-US" b="1" dirty="0" err="1">
                <a:solidFill>
                  <a:schemeClr val="accent1"/>
                </a:solidFill>
              </a:rPr>
              <a:t>MinVertCov</a:t>
            </a:r>
            <a:r>
              <a:rPr lang="en-US" b="1" dirty="0">
                <a:solidFill>
                  <a:schemeClr val="accent1"/>
                </a:solidFill>
              </a:rPr>
              <a:t> are either both polynomial,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or both exponential</a:t>
            </a:r>
          </a:p>
          <a:p>
            <a:pPr marL="0" indent="0">
              <a:buNone/>
            </a:pPr>
            <a:r>
              <a:rPr lang="en-US" b="1" dirty="0"/>
              <a:t>Which is true?</a:t>
            </a:r>
          </a:p>
          <a:p>
            <a:pPr lvl="1"/>
            <a:r>
              <a:rPr lang="en-US" dirty="0"/>
              <a:t>Spoiler alert: We don’t know which is true!</a:t>
            </a:r>
            <a:br>
              <a:rPr lang="en-US" dirty="0"/>
            </a:br>
            <a:r>
              <a:rPr lang="en-US" dirty="0"/>
              <a:t>(But we think they’re both exponential.)</a:t>
            </a:r>
          </a:p>
          <a:p>
            <a:pPr lvl="1"/>
            <a:r>
              <a:rPr lang="en-US" dirty="0"/>
              <a:t>Both problems are NP-Complete</a:t>
            </a:r>
            <a:br>
              <a:rPr lang="en-US" dirty="0"/>
            </a:br>
            <a:r>
              <a:rPr lang="en-US" dirty="0"/>
              <a:t>(We’ll explain what that means soon!)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914400" lvl="1" indent="-51435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27F84-EC70-CA4F-9BA9-5D211A17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00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MaxIndSet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  <a:endParaRPr lang="en-US" dirty="0">
                  <a:solidFill>
                    <a:srgbClr val="FFA7FF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MinVertCov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dirty="0"/>
                      <m:t>MinVertCov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blipFill>
                <a:blip r:embed="rId3"/>
                <a:stretch>
                  <a:fillRect l="-306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468093" y="4311164"/>
            <a:ext cx="1712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 for </a:t>
            </a:r>
            <a:br>
              <a:rPr lang="en-US" sz="2400" dirty="0"/>
            </a:br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90741" y="2461491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16286" y="2136094"/>
            <a:ext cx="21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nothing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9448800" y="372583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Algorithm for </a:t>
            </a:r>
            <a:r>
              <a:rPr lang="en-US" sz="2400" b="1" dirty="0" err="1"/>
              <a:t>MinVertCov</a:t>
            </a:r>
            <a:endParaRPr lang="en-US" sz="2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444046" y="4035777"/>
            <a:ext cx="3333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Take complement of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C99DB42-E476-9D42-8AF3-77ABCB3B51F4}"/>
              </a:ext>
            </a:extLst>
          </p:cNvPr>
          <p:cNvGrpSpPr/>
          <p:nvPr/>
        </p:nvGrpSpPr>
        <p:grpSpPr>
          <a:xfrm>
            <a:off x="806191" y="1944732"/>
            <a:ext cx="2080891" cy="1412299"/>
            <a:chOff x="307975" y="1345680"/>
            <a:chExt cx="7787040" cy="5285058"/>
          </a:xfrm>
        </p:grpSpPr>
        <p:pic>
          <p:nvPicPr>
            <p:cNvPr id="26" name="Picture 2" descr="Image result for Prince Harry">
              <a:extLst>
                <a:ext uri="{FF2B5EF4-FFF2-40B4-BE49-F238E27FC236}">
                  <a16:creationId xmlns:a16="http://schemas.microsoft.com/office/drawing/2014/main" id="{D8010A89-5122-CE46-86DB-25A9513B2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Image result for meghan markle">
              <a:extLst>
                <a:ext uri="{FF2B5EF4-FFF2-40B4-BE49-F238E27FC236}">
                  <a16:creationId xmlns:a16="http://schemas.microsoft.com/office/drawing/2014/main" id="{35422A23-5BCA-F141-8E02-8F0239F8B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Image result for Prince Charles">
              <a:extLst>
                <a:ext uri="{FF2B5EF4-FFF2-40B4-BE49-F238E27FC236}">
                  <a16:creationId xmlns:a16="http://schemas.microsoft.com/office/drawing/2014/main" id="{6586D11E-8ABB-8E49-AD03-76D1F7B08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Image result for queen elizabeth">
              <a:extLst>
                <a:ext uri="{FF2B5EF4-FFF2-40B4-BE49-F238E27FC236}">
                  <a16:creationId xmlns:a16="http://schemas.microsoft.com/office/drawing/2014/main" id="{4254E11F-015B-AD4D-9BD2-C5108B8243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Image result for Donald Trump">
              <a:extLst>
                <a:ext uri="{FF2B5EF4-FFF2-40B4-BE49-F238E27FC236}">
                  <a16:creationId xmlns:a16="http://schemas.microsoft.com/office/drawing/2014/main" id="{AF9123C4-B33C-E64E-98D0-D380A4EF5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Image result for prince george">
              <a:extLst>
                <a:ext uri="{FF2B5EF4-FFF2-40B4-BE49-F238E27FC236}">
                  <a16:creationId xmlns:a16="http://schemas.microsoft.com/office/drawing/2014/main" id="{303E4DBF-37CC-B943-A3BC-77160A92F9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8" descr="Image result for justin trudeau">
              <a:extLst>
                <a:ext uri="{FF2B5EF4-FFF2-40B4-BE49-F238E27FC236}">
                  <a16:creationId xmlns:a16="http://schemas.microsoft.com/office/drawing/2014/main" id="{53AD85F9-DE0D-9048-94C7-9962CE251B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Image result for Elton John">
              <a:extLst>
                <a:ext uri="{FF2B5EF4-FFF2-40B4-BE49-F238E27FC236}">
                  <a16:creationId xmlns:a16="http://schemas.microsoft.com/office/drawing/2014/main" id="{0777569C-7FB2-374F-A8A3-5F13A076D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8" descr="Image result for theresa may">
              <a:extLst>
                <a:ext uri="{FF2B5EF4-FFF2-40B4-BE49-F238E27FC236}">
                  <a16:creationId xmlns:a16="http://schemas.microsoft.com/office/drawing/2014/main" id="{A3B6A237-B574-5D45-8265-5EFD990F7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2" descr="https://www.cs.virginia.edu/~asb/images/me.jpg">
              <a:extLst>
                <a:ext uri="{FF2B5EF4-FFF2-40B4-BE49-F238E27FC236}">
                  <a16:creationId xmlns:a16="http://schemas.microsoft.com/office/drawing/2014/main" id="{8FC38A75-6ED8-2E4C-AE82-AA283FD59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Image result for angela merkel">
              <a:extLst>
                <a:ext uri="{FF2B5EF4-FFF2-40B4-BE49-F238E27FC236}">
                  <a16:creationId xmlns:a16="http://schemas.microsoft.com/office/drawing/2014/main" id="{2A9DC254-9CB3-9D4F-888D-BF38CD639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6" descr="Image result for paul mccartney">
              <a:extLst>
                <a:ext uri="{FF2B5EF4-FFF2-40B4-BE49-F238E27FC236}">
                  <a16:creationId xmlns:a16="http://schemas.microsoft.com/office/drawing/2014/main" id="{EDAB4D3C-BA13-4345-B005-E350D7EE69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2AB1C3-E3B8-564A-9FFA-E74EBAD01D5F}"/>
                </a:ext>
              </a:extLst>
            </p:cNvPr>
            <p:cNvCxnSpPr>
              <a:stCxn id="37" idx="3"/>
              <a:endCxn id="36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FD886E9-3131-0D4F-A862-9D0F23462499}"/>
                </a:ext>
              </a:extLst>
            </p:cNvPr>
            <p:cNvCxnSpPr>
              <a:stCxn id="27" idx="3"/>
              <a:endCxn id="41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1C000F3-6A2B-0944-8191-62C3423CF1E4}"/>
                </a:ext>
              </a:extLst>
            </p:cNvPr>
            <p:cNvCxnSpPr>
              <a:stCxn id="26" idx="3"/>
              <a:endCxn id="43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87C0BE9-B694-CC4E-A905-8D16FE1DFDC5}"/>
                </a:ext>
              </a:extLst>
            </p:cNvPr>
            <p:cNvCxnSpPr>
              <a:stCxn id="29" idx="1"/>
              <a:endCxn id="43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1498601-FA2C-CB46-857F-B919F45CA2C1}"/>
                </a:ext>
              </a:extLst>
            </p:cNvPr>
            <p:cNvCxnSpPr>
              <a:stCxn id="29" idx="1"/>
              <a:endCxn id="41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FC9A4A-D4A6-9349-887E-94B6E0DF0CCC}"/>
                </a:ext>
              </a:extLst>
            </p:cNvPr>
            <p:cNvCxnSpPr>
              <a:stCxn id="29" idx="1"/>
              <a:endCxn id="39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A405AB-64E6-BC45-B106-D13B82C51A98}"/>
                </a:ext>
              </a:extLst>
            </p:cNvPr>
            <p:cNvCxnSpPr>
              <a:stCxn id="29" idx="1"/>
              <a:endCxn id="38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6FDC8C-1BDC-6449-8DE7-E8828A83BF2D}"/>
                </a:ext>
              </a:extLst>
            </p:cNvPr>
            <p:cNvCxnSpPr>
              <a:stCxn id="38" idx="1"/>
              <a:endCxn id="40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1B5FF42-E9D2-4D4C-9D84-7BBD7E130014}"/>
                </a:ext>
              </a:extLst>
            </p:cNvPr>
            <p:cNvCxnSpPr>
              <a:stCxn id="39" idx="1"/>
              <a:endCxn id="42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3D34167-D090-6F45-B913-CCD900778730}"/>
                </a:ext>
              </a:extLst>
            </p:cNvPr>
            <p:cNvCxnSpPr>
              <a:stCxn id="33" idx="1"/>
              <a:endCxn id="40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0DB5E9-D3C3-0B4B-AC9D-2E235D484C86}"/>
              </a:ext>
            </a:extLst>
          </p:cNvPr>
          <p:cNvGrpSpPr/>
          <p:nvPr/>
        </p:nvGrpSpPr>
        <p:grpSpPr>
          <a:xfrm>
            <a:off x="9716829" y="1961773"/>
            <a:ext cx="1447858" cy="1290148"/>
            <a:chOff x="657225" y="1481300"/>
            <a:chExt cx="5514975" cy="4914248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006AE2-90C2-7545-A1E1-F530246FC52B}"/>
                </a:ext>
              </a:extLst>
            </p:cNvPr>
            <p:cNvCxnSpPr>
              <a:stCxn id="78" idx="1"/>
              <a:endCxn id="70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84FC1D-2DBC-6E4E-88B9-53F238A51A61}"/>
                </a:ext>
              </a:extLst>
            </p:cNvPr>
            <p:cNvCxnSpPr>
              <a:stCxn id="69" idx="2"/>
              <a:endCxn id="7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EF5C27-5329-9F4B-B662-1BFE32AE8FBF}"/>
                </a:ext>
              </a:extLst>
            </p:cNvPr>
            <p:cNvCxnSpPr>
              <a:stCxn id="70" idx="1"/>
              <a:endCxn id="69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3E25B9-C36B-374E-9119-9432A1817A4B}"/>
                </a:ext>
              </a:extLst>
            </p:cNvPr>
            <p:cNvCxnSpPr>
              <a:stCxn id="73" idx="2"/>
              <a:endCxn id="69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7D7088-7ECF-5E41-8AC2-DDAB697491BD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DBD173-3EA8-2B4A-AEAF-35E9EF6F47BF}"/>
                </a:ext>
              </a:extLst>
            </p:cNvPr>
            <p:cNvCxnSpPr>
              <a:stCxn id="74" idx="3"/>
              <a:endCxn id="71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440474A-B52E-2848-93CD-A38E062B067B}"/>
                </a:ext>
              </a:extLst>
            </p:cNvPr>
            <p:cNvCxnSpPr>
              <a:stCxn id="74" idx="2"/>
              <a:endCxn id="72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E85C4AE-A345-3F46-826B-EE4E36FB098A}"/>
                </a:ext>
              </a:extLst>
            </p:cNvPr>
            <p:cNvCxnSpPr>
              <a:stCxn id="72" idx="3"/>
              <a:endCxn id="75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F49EE6-7077-F84F-89E1-0BFD32B39672}"/>
                </a:ext>
              </a:extLst>
            </p:cNvPr>
            <p:cNvCxnSpPr>
              <a:stCxn id="71" idx="2"/>
              <a:endCxn id="75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49075F1-6067-0146-A72E-7EDBBA5B5E32}"/>
                </a:ext>
              </a:extLst>
            </p:cNvPr>
            <p:cNvCxnSpPr>
              <a:stCxn id="74" idx="3"/>
              <a:endCxn id="76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CE514F8-3CA5-BA40-9F00-1E91B896365B}"/>
                </a:ext>
              </a:extLst>
            </p:cNvPr>
            <p:cNvCxnSpPr>
              <a:stCxn id="71" idx="0"/>
              <a:endCxn id="76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B1EC369-E1B3-4A42-B22A-4D8754A34F76}"/>
                </a:ext>
              </a:extLst>
            </p:cNvPr>
            <p:cNvCxnSpPr>
              <a:stCxn id="70" idx="0"/>
              <a:endCxn id="75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A9E78B6-A500-A54B-B650-4341A92FB9C2}"/>
                </a:ext>
              </a:extLst>
            </p:cNvPr>
            <p:cNvCxnSpPr>
              <a:stCxn id="70" idx="0"/>
              <a:endCxn id="71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31B1E9-A9F4-9B45-BE40-BEE05AEBBEC6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7" name="Isosceles Triangle 74">
                <a:extLst>
                  <a:ext uri="{FF2B5EF4-FFF2-40B4-BE49-F238E27FC236}">
                    <a16:creationId xmlns:a16="http://schemas.microsoft.com/office/drawing/2014/main" id="{D4580549-2498-B54D-8CE5-5B7E05A0EBE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7D97269-1B6F-044E-9233-23B0C689B39B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8EBE89-546B-4E40-96FC-35567B1631C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987717-1D85-394A-9A83-A5B693A2A399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99F559F-2318-9240-ADA0-F01F8488899E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5C26207-0486-F64B-8308-EBC5B80F1714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FCF74C-9738-E346-A4C0-8CC3BF8F19A6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80B0BA-C2D7-8F42-A22C-227970BA26C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5722BF-9CDD-334B-A397-1FABFFCE3219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FA4B51-CA08-C44E-AAD9-C81CDB108955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4CDB0C-152C-D448-9F65-B60001DD33A9}"/>
              </a:ext>
            </a:extLst>
          </p:cNvPr>
          <p:cNvGrpSpPr/>
          <p:nvPr/>
        </p:nvGrpSpPr>
        <p:grpSpPr>
          <a:xfrm>
            <a:off x="9776844" y="5108945"/>
            <a:ext cx="1447858" cy="1290148"/>
            <a:chOff x="657225" y="1481300"/>
            <a:chExt cx="5514975" cy="49142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D4186C3-5CDA-1946-83B4-1F6CEDB5A26E}"/>
                </a:ext>
              </a:extLst>
            </p:cNvPr>
            <p:cNvCxnSpPr>
              <a:stCxn id="103" idx="1"/>
              <a:endCxn id="95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8EF2735-E76F-7745-BDB5-8A7A47DB85DD}"/>
                </a:ext>
              </a:extLst>
            </p:cNvPr>
            <p:cNvCxnSpPr>
              <a:stCxn id="94" idx="2"/>
              <a:endCxn id="103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E62719D-ED91-B247-83FD-11991FB6DFD8}"/>
                </a:ext>
              </a:extLst>
            </p:cNvPr>
            <p:cNvCxnSpPr>
              <a:stCxn id="95" idx="1"/>
              <a:endCxn id="94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78D84D7-C642-D946-A0F0-3F39FA0E38AA}"/>
                </a:ext>
              </a:extLst>
            </p:cNvPr>
            <p:cNvCxnSpPr>
              <a:stCxn id="98" idx="2"/>
              <a:endCxn id="94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DB5DDEA-88CE-BA44-AA9E-E130B58DFE21}"/>
                </a:ext>
              </a:extLst>
            </p:cNvPr>
            <p:cNvCxnSpPr>
              <a:stCxn id="98" idx="3"/>
              <a:endCxn id="9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646B5CA-165A-B244-AD22-7E51F14E8257}"/>
                </a:ext>
              </a:extLst>
            </p:cNvPr>
            <p:cNvCxnSpPr>
              <a:stCxn id="99" idx="3"/>
              <a:endCxn id="9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B1EB79F-B83F-D64A-B040-2F7F0D19625C}"/>
                </a:ext>
              </a:extLst>
            </p:cNvPr>
            <p:cNvCxnSpPr>
              <a:stCxn id="99" idx="2"/>
              <a:endCxn id="9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9E751EB-A4AD-F14A-9261-B5A40311E696}"/>
                </a:ext>
              </a:extLst>
            </p:cNvPr>
            <p:cNvCxnSpPr>
              <a:stCxn id="97" idx="3"/>
              <a:endCxn id="10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8C714C-AB77-7949-AF51-C2071E516156}"/>
                </a:ext>
              </a:extLst>
            </p:cNvPr>
            <p:cNvCxnSpPr>
              <a:stCxn id="96" idx="2"/>
              <a:endCxn id="10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1E4A890-D4CF-1E40-8F11-E3AF30577A68}"/>
                </a:ext>
              </a:extLst>
            </p:cNvPr>
            <p:cNvCxnSpPr>
              <a:stCxn id="99" idx="3"/>
              <a:endCxn id="101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1EA4F49-5772-114B-A00D-A7055FDE454F}"/>
                </a:ext>
              </a:extLst>
            </p:cNvPr>
            <p:cNvCxnSpPr>
              <a:stCxn id="96" idx="0"/>
              <a:endCxn id="101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0F4C6B-E976-E644-BA83-5DAA9F5395CB}"/>
                </a:ext>
              </a:extLst>
            </p:cNvPr>
            <p:cNvCxnSpPr>
              <a:stCxn id="95" idx="0"/>
              <a:endCxn id="10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738A74-E240-004D-B06D-8E17C989BD92}"/>
                </a:ext>
              </a:extLst>
            </p:cNvPr>
            <p:cNvCxnSpPr>
              <a:stCxn id="95" idx="0"/>
              <a:endCxn id="9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8B99A10-B23B-AD4E-AAD0-8E0856319EB4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2" name="Isosceles Triangle 99">
                <a:extLst>
                  <a:ext uri="{FF2B5EF4-FFF2-40B4-BE49-F238E27FC236}">
                    <a16:creationId xmlns:a16="http://schemas.microsoft.com/office/drawing/2014/main" id="{AF0C235B-70AC-8947-B2F6-5D7BFA6F2DA5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65ECE9C-FA1B-DA47-AA13-9D2665D1E621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00F0520-211B-FC4F-BC84-942729FF845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6F386D4-22AB-4846-AB8B-4C80A0466DCF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A37181F-92CA-5C46-8A51-B9D5AAAF4A05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E8CF4C6-7A89-0B42-826C-389A347EEB9C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6A5B417-8AB5-4C44-BA16-2D4D194BCB44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962F92E-C977-1649-829C-C3348D72378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2B4B04-0626-9049-B74E-E803007E4BB6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89B0B71-B8C2-E34D-BA88-03D08CCD0181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C090E35-5F55-5841-A3DF-0BD4230EE053}"/>
              </a:ext>
            </a:extLst>
          </p:cNvPr>
          <p:cNvGrpSpPr/>
          <p:nvPr/>
        </p:nvGrpSpPr>
        <p:grpSpPr>
          <a:xfrm>
            <a:off x="720712" y="5001044"/>
            <a:ext cx="1955958" cy="1256058"/>
            <a:chOff x="106276" y="1299638"/>
            <a:chExt cx="8301690" cy="5331100"/>
          </a:xfrm>
        </p:grpSpPr>
        <p:pic>
          <p:nvPicPr>
            <p:cNvPr id="105" name="Picture 2" descr="Image result for Prince Harry">
              <a:extLst>
                <a:ext uri="{FF2B5EF4-FFF2-40B4-BE49-F238E27FC236}">
                  <a16:creationId xmlns:a16="http://schemas.microsoft.com/office/drawing/2014/main" id="{50AEEDE8-173C-7544-A2BD-778866DCD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4" descr="Image result for meghan markle">
              <a:extLst>
                <a:ext uri="{FF2B5EF4-FFF2-40B4-BE49-F238E27FC236}">
                  <a16:creationId xmlns:a16="http://schemas.microsoft.com/office/drawing/2014/main" id="{D198FF3A-06D4-5745-9579-68E8984270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6" descr="Image result for Prince Charles">
              <a:extLst>
                <a:ext uri="{FF2B5EF4-FFF2-40B4-BE49-F238E27FC236}">
                  <a16:creationId xmlns:a16="http://schemas.microsoft.com/office/drawing/2014/main" id="{9DE8677D-E7AA-324F-A1F8-0A2C43F6C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Image result for queen elizabeth">
              <a:extLst>
                <a:ext uri="{FF2B5EF4-FFF2-40B4-BE49-F238E27FC236}">
                  <a16:creationId xmlns:a16="http://schemas.microsoft.com/office/drawing/2014/main" id="{A4600613-F169-1444-8787-6B73FC30A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0" descr="Image result for Donald Trump">
              <a:extLst>
                <a:ext uri="{FF2B5EF4-FFF2-40B4-BE49-F238E27FC236}">
                  <a16:creationId xmlns:a16="http://schemas.microsoft.com/office/drawing/2014/main" id="{B5B2A7E9-C857-1546-909D-054055B6D3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2" descr="Image result for prince george">
              <a:extLst>
                <a:ext uri="{FF2B5EF4-FFF2-40B4-BE49-F238E27FC236}">
                  <a16:creationId xmlns:a16="http://schemas.microsoft.com/office/drawing/2014/main" id="{4A1C76DC-1482-8C47-A9B1-854350874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8" descr="Image result for justin trudeau">
              <a:extLst>
                <a:ext uri="{FF2B5EF4-FFF2-40B4-BE49-F238E27FC236}">
                  <a16:creationId xmlns:a16="http://schemas.microsoft.com/office/drawing/2014/main" id="{8CA598B5-031F-4D48-AFAE-15311B8D4A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0" descr="Image result for Elton John">
              <a:extLst>
                <a:ext uri="{FF2B5EF4-FFF2-40B4-BE49-F238E27FC236}">
                  <a16:creationId xmlns:a16="http://schemas.microsoft.com/office/drawing/2014/main" id="{E57BB1C0-451A-A44F-A851-D6E9BE261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8" descr="Image result for theresa may">
              <a:extLst>
                <a:ext uri="{FF2B5EF4-FFF2-40B4-BE49-F238E27FC236}">
                  <a16:creationId xmlns:a16="http://schemas.microsoft.com/office/drawing/2014/main" id="{712D30D8-641C-0C48-B4AD-0111A9C47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2" descr="https://www.cs.virginia.edu/~asb/images/me.jpg">
              <a:extLst>
                <a:ext uri="{FF2B5EF4-FFF2-40B4-BE49-F238E27FC236}">
                  <a16:creationId xmlns:a16="http://schemas.microsoft.com/office/drawing/2014/main" id="{760C0559-9304-2441-B13B-18089AB0D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34" descr="Image result for angela merkel">
              <a:extLst>
                <a:ext uri="{FF2B5EF4-FFF2-40B4-BE49-F238E27FC236}">
                  <a16:creationId xmlns:a16="http://schemas.microsoft.com/office/drawing/2014/main" id="{197BC66F-1BAB-0B4F-AFC2-0D9146CE0D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36" descr="Image result for paul mccartney">
              <a:extLst>
                <a:ext uri="{FF2B5EF4-FFF2-40B4-BE49-F238E27FC236}">
                  <a16:creationId xmlns:a16="http://schemas.microsoft.com/office/drawing/2014/main" id="{AE98235A-83E4-AF40-8D35-446DBE988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372A570-AD15-9642-8A34-CD9F8E24AFAD}"/>
                </a:ext>
              </a:extLst>
            </p:cNvPr>
            <p:cNvCxnSpPr>
              <a:stCxn id="110" idx="3"/>
              <a:endCxn id="109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6E20A41-57A6-A045-8108-07967717C5BB}"/>
                </a:ext>
              </a:extLst>
            </p:cNvPr>
            <p:cNvCxnSpPr>
              <a:stCxn id="106" idx="3"/>
              <a:endCxn id="114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3E1C80-DD24-E248-81E8-A90C7C3F39CC}"/>
                </a:ext>
              </a:extLst>
            </p:cNvPr>
            <p:cNvCxnSpPr>
              <a:stCxn id="105" idx="3"/>
              <a:endCxn id="116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A5A4D20-AF39-E74C-8097-136F7B56C986}"/>
                </a:ext>
              </a:extLst>
            </p:cNvPr>
            <p:cNvCxnSpPr>
              <a:stCxn id="107" idx="1"/>
              <a:endCxn id="116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39F81B-4B90-6A4D-9C27-E75FB91D2149}"/>
                </a:ext>
              </a:extLst>
            </p:cNvPr>
            <p:cNvCxnSpPr>
              <a:stCxn id="107" idx="1"/>
              <a:endCxn id="114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F4507C4-5A81-D041-86F9-29A4FAF9CA65}"/>
                </a:ext>
              </a:extLst>
            </p:cNvPr>
            <p:cNvCxnSpPr>
              <a:stCxn id="107" idx="1"/>
              <a:endCxn id="112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90B6F3B-5BBF-0545-97B2-AC770162BD78}"/>
                </a:ext>
              </a:extLst>
            </p:cNvPr>
            <p:cNvCxnSpPr>
              <a:stCxn id="107" idx="1"/>
              <a:endCxn id="111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2CA11CF-9167-8747-84C5-BAA484E19FA5}"/>
                </a:ext>
              </a:extLst>
            </p:cNvPr>
            <p:cNvCxnSpPr>
              <a:stCxn id="111" idx="1"/>
              <a:endCxn id="113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41A8245-AA58-0C4C-BB8C-FA31E5F01156}"/>
                </a:ext>
              </a:extLst>
            </p:cNvPr>
            <p:cNvCxnSpPr>
              <a:stCxn id="112" idx="1"/>
              <a:endCxn id="115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996AE9E-5B8B-1D4D-9E92-5E2EA651F2FE}"/>
                </a:ext>
              </a:extLst>
            </p:cNvPr>
            <p:cNvCxnSpPr>
              <a:stCxn id="108" idx="1"/>
              <a:endCxn id="113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299708-939E-2347-BA54-C358CAF8F8F8}"/>
                </a:ext>
              </a:extLst>
            </p:cNvPr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442784A-AC22-DA45-9A6C-FB4570270430}"/>
                </a:ext>
              </a:extLst>
            </p:cNvPr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1D111D9-7B4E-BA45-A44B-20D2E3D11342}"/>
                </a:ext>
              </a:extLst>
            </p:cNvPr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5CB691D-C7F9-0D4E-843F-E4D660A0EA6C}"/>
                </a:ext>
              </a:extLst>
            </p:cNvPr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11CED17-C517-8E4F-AF70-30372166850A}"/>
                </a:ext>
              </a:extLst>
            </p:cNvPr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BCB31C9-20FD-8149-8D5A-DE4A572A03FA}"/>
                </a:ext>
              </a:extLst>
            </p:cNvPr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/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blipFill>
                <a:blip r:embed="rId32"/>
                <a:stretch>
                  <a:fillRect r="-137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/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blipFill>
                <a:blip r:embed="rId33"/>
                <a:stretch>
                  <a:fillRect r="-135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ounded Rectangular Callout 134">
            <a:extLst>
              <a:ext uri="{FF2B5EF4-FFF2-40B4-BE49-F238E27FC236}">
                <a16:creationId xmlns:a16="http://schemas.microsoft.com/office/drawing/2014/main" id="{C766E3D5-3161-F344-B7DA-A1FBFF99AB32}"/>
              </a:ext>
            </a:extLst>
          </p:cNvPr>
          <p:cNvSpPr/>
          <p:nvPr/>
        </p:nvSpPr>
        <p:spPr>
          <a:xfrm>
            <a:off x="708281" y="2576746"/>
            <a:ext cx="4158754" cy="1473793"/>
          </a:xfrm>
          <a:prstGeom prst="wedgeRoundRectCallout">
            <a:avLst>
              <a:gd name="adj1" fmla="val 162378"/>
              <a:gd name="adj2" fmla="val 5834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How about we just find a polynomial solution for </a:t>
            </a:r>
            <a:r>
              <a:rPr lang="en-US" sz="2800" b="1" dirty="0" err="1"/>
              <a:t>MinVertCov</a:t>
            </a:r>
            <a:r>
              <a:rPr lang="en-US" sz="2800" b="1" dirty="0"/>
              <a:t>? </a:t>
            </a:r>
            <a:r>
              <a:rPr lang="en-US" sz="2800" b="1" dirty="0">
                <a:sym typeface="Wingdings" pitchFamily="2" charset="2"/>
              </a:rPr>
              <a:t>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842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Vertex Cover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4037"/>
                <a:ext cx="10972800" cy="18821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dirty="0"/>
                  <a:t>Vertex Cover: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𝐶</m:t>
                    </m:r>
                    <m:r>
                      <a:rPr lang="en-US" sz="2800" b="0" i="1" smtClean="0">
                        <a:latin typeface="Cambria Math"/>
                      </a:rPr>
                      <m:t>⊆</m:t>
                    </m:r>
                    <m:r>
                      <a:rPr lang="en-US" sz="2800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sz="2800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sz="2800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Minimum Vertex Cover Problem: Given a graph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𝐺</m:t>
                    </m:r>
                    <m:r>
                      <a:rPr lang="en-US" sz="2800" b="0" i="1" smtClean="0">
                        <a:latin typeface="Cambria Math"/>
                      </a:rPr>
                      <m:t>=(</m:t>
                    </m:r>
                    <m:r>
                      <a:rPr lang="en-US" sz="2800" b="0" i="1" smtClean="0">
                        <a:latin typeface="Cambria Math"/>
                      </a:rPr>
                      <m:t>𝑉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</a:rPr>
                      <m:t>𝐸</m:t>
                    </m:r>
                    <m:r>
                      <a:rPr lang="en-US" sz="2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find the minimum vertex cover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4037"/>
                <a:ext cx="10972800" cy="1882116"/>
              </a:xfrm>
              <a:blipFill>
                <a:blip r:embed="rId2"/>
                <a:stretch>
                  <a:fillRect l="-1040" t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A7964A-C2FA-DC4F-BCC4-6BF5D320DBA2}"/>
              </a:ext>
            </a:extLst>
          </p:cNvPr>
          <p:cNvGrpSpPr/>
          <p:nvPr/>
        </p:nvGrpSpPr>
        <p:grpSpPr>
          <a:xfrm>
            <a:off x="1371600" y="4117181"/>
            <a:ext cx="2514600" cy="2281238"/>
            <a:chOff x="657225" y="1481300"/>
            <a:chExt cx="5514975" cy="49142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57DF2B2-07E5-1D4F-BC6D-C7B2DDEB25A5}"/>
                </a:ext>
              </a:extLst>
            </p:cNvPr>
            <p:cNvCxnSpPr>
              <a:cxnSpLocks/>
              <a:stCxn id="29" idx="1"/>
              <a:endCxn id="21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691B65-1E79-D645-914E-D071FC632D50}"/>
                </a:ext>
              </a:extLst>
            </p:cNvPr>
            <p:cNvCxnSpPr>
              <a:cxnSpLocks/>
              <a:stCxn id="20" idx="2"/>
              <a:endCxn id="29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ACAB44-8D08-D046-9D3F-77FEFEF5A41F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E0764-D9DB-4D42-B399-66D87C501FD4}"/>
                </a:ext>
              </a:extLst>
            </p:cNvPr>
            <p:cNvCxnSpPr>
              <a:cxnSpLocks/>
              <a:stCxn id="24" idx="2"/>
              <a:endCxn id="2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34E4D2-8AC2-D44D-AAC6-467F79220276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C09ED0-6FD4-CC4A-97E2-DF3B165E197A}"/>
                </a:ext>
              </a:extLst>
            </p:cNvPr>
            <p:cNvCxnSpPr>
              <a:cxnSpLocks/>
              <a:stCxn id="25" idx="3"/>
              <a:endCxn id="22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79F63-25EC-134D-BD2A-59EC22165472}"/>
                </a:ext>
              </a:extLst>
            </p:cNvPr>
            <p:cNvCxnSpPr>
              <a:cxnSpLocks/>
              <a:stCxn id="25" idx="2"/>
              <a:endCxn id="23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7A437A-17C1-7442-B354-F922EA81C00B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7A80BB-EF7D-4A4D-A7CA-685F74AFACD0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071BE2-133F-BA4E-B54E-28BED1546189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B9EE51-95A9-0F45-BE59-6C651F5BF207}"/>
                </a:ext>
              </a:extLst>
            </p:cNvPr>
            <p:cNvCxnSpPr>
              <a:cxnSpLocks/>
              <a:stCxn id="22" idx="0"/>
              <a:endCxn id="27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D402CD-9070-7F42-8C33-B56A16ADECDC}"/>
                </a:ext>
              </a:extLst>
            </p:cNvPr>
            <p:cNvCxnSpPr>
              <a:cxnSpLocks/>
              <a:stCxn id="21" idx="0"/>
              <a:endCxn id="26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B8CC0-2A03-7A44-A66A-29AA22593E30}"/>
                </a:ext>
              </a:extLst>
            </p:cNvPr>
            <p:cNvCxnSpPr>
              <a:cxnSpLocks/>
              <a:stCxn id="21" idx="0"/>
              <a:endCxn id="22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BF3C25-10D5-6C4F-9437-7054FBCD30DB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28" name="Isosceles Triangle 69">
                <a:extLst>
                  <a:ext uri="{FF2B5EF4-FFF2-40B4-BE49-F238E27FC236}">
                    <a16:creationId xmlns:a16="http://schemas.microsoft.com/office/drawing/2014/main" id="{63450425-D9D7-5F40-B76B-ACFDCECBDDB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8353D7-9548-E845-BA05-7913D2F77602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5962F2-67E8-7A4F-BD1B-2001C8319BB6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43C9FA-AFF7-B548-9D2D-E58B20766E85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8CD6E5-3625-C84D-8CB7-B3007F8D0D9F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92259B-444F-6C4B-BE1E-65A0F418AB7D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2D3C1E-C353-8B45-99E5-EFBC44378F3E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78DE4F-18B0-754D-91CB-14AC8D935309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ADE967-C62D-ED4C-A5B4-248FA5E5FF20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54ABE4-80CF-CF4D-83FA-429E677BAECE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767ED9E-A23B-F043-B4F8-8A8899B99EAB}"/>
              </a:ext>
            </a:extLst>
          </p:cNvPr>
          <p:cNvSpPr txBox="1"/>
          <p:nvPr/>
        </p:nvSpPr>
        <p:spPr>
          <a:xfrm>
            <a:off x="1082161" y="368997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Input Graph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5F022-847B-9945-9400-77D07C38533D}"/>
              </a:ext>
            </a:extLst>
          </p:cNvPr>
          <p:cNvSpPr txBox="1"/>
          <p:nvPr/>
        </p:nvSpPr>
        <p:spPr>
          <a:xfrm>
            <a:off x="4677586" y="3167390"/>
            <a:ext cx="1582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Strategy?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C9798E-D4F2-2B41-AA36-EEF757E52114}"/>
              </a:ext>
            </a:extLst>
          </p:cNvPr>
          <p:cNvSpPr txBox="1"/>
          <p:nvPr/>
        </p:nvSpPr>
        <p:spPr>
          <a:xfrm>
            <a:off x="6265305" y="3167390"/>
            <a:ext cx="3038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greedy?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67FAC9-9D33-EB43-8DB3-41ECC0C917E6}"/>
              </a:ext>
            </a:extLst>
          </p:cNvPr>
          <p:cNvSpPr txBox="1"/>
          <p:nvPr/>
        </p:nvSpPr>
        <p:spPr>
          <a:xfrm>
            <a:off x="4677586" y="3762755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Greedy choice?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DFCAFE-9096-AC41-8886-EA903312FAEC}"/>
              </a:ext>
            </a:extLst>
          </p:cNvPr>
          <p:cNvSpPr txBox="1"/>
          <p:nvPr/>
        </p:nvSpPr>
        <p:spPr>
          <a:xfrm>
            <a:off x="5022453" y="4285700"/>
            <a:ext cx="60436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(1) Pick remaining vertex of max degree.</a:t>
            </a:r>
            <a:br>
              <a:rPr lang="en-US" sz="2800" dirty="0"/>
            </a:br>
            <a:r>
              <a:rPr lang="en-US" sz="2800" dirty="0"/>
              <a:t>Remove its incident edges.</a:t>
            </a:r>
            <a:br>
              <a:rPr lang="en-US" sz="2800" dirty="0"/>
            </a:br>
            <a:r>
              <a:rPr lang="en-US" sz="2800" dirty="0"/>
              <a:t>(2) CLRS 35.1.  Pick any edge (</a:t>
            </a:r>
            <a:r>
              <a:rPr lang="en-US" sz="2800" dirty="0" err="1"/>
              <a:t>u,v</a:t>
            </a:r>
            <a:r>
              <a:rPr lang="en-US" sz="2800" dirty="0"/>
              <a:t>).</a:t>
            </a:r>
            <a:br>
              <a:rPr lang="en-US" sz="2800" dirty="0"/>
            </a:br>
            <a:r>
              <a:rPr lang="en-US" sz="2800" dirty="0"/>
              <a:t>Add both to result.</a:t>
            </a:r>
            <a:br>
              <a:rPr lang="en-US" sz="2800" dirty="0"/>
            </a:br>
            <a:r>
              <a:rPr lang="en-US" sz="2800" dirty="0"/>
              <a:t>Remove all incident edges for u and v.</a:t>
            </a:r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D870D335-F8B2-3A47-8EC3-FBF48D3A1604}"/>
              </a:ext>
            </a:extLst>
          </p:cNvPr>
          <p:cNvSpPr/>
          <p:nvPr/>
        </p:nvSpPr>
        <p:spPr>
          <a:xfrm>
            <a:off x="82738" y="2277583"/>
            <a:ext cx="3594998" cy="2323305"/>
          </a:xfrm>
          <a:prstGeom prst="wedgeRoundRectCallout">
            <a:avLst>
              <a:gd name="adj1" fmla="val 79781"/>
              <a:gd name="adj2" fmla="val 489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/>
              <a:t>Guess what?</a:t>
            </a:r>
            <a:br>
              <a:rPr lang="en-US" sz="2400" b="1" dirty="0"/>
            </a:br>
            <a:r>
              <a:rPr lang="en-US" sz="2400" b="1" dirty="0"/>
              <a:t>We can find counterexamples for each of these to show they don’t always work.</a:t>
            </a:r>
          </a:p>
        </p:txBody>
      </p:sp>
    </p:spTree>
    <p:extLst>
      <p:ext uri="{BB962C8B-B14F-4D97-AF65-F5344CB8AC3E}">
        <p14:creationId xmlns:p14="http://schemas.microsoft.com/office/powerpoint/2010/main" val="372034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2" grpId="0" animBg="1"/>
      <p:bldP spid="6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one has found a polynomial algorithm for </a:t>
            </a:r>
            <a:r>
              <a:rPr lang="en-US" dirty="0" err="1"/>
              <a:t>MinVertCov</a:t>
            </a:r>
            <a:endParaRPr lang="en-US" dirty="0"/>
          </a:p>
          <a:p>
            <a:endParaRPr lang="en-US" dirty="0"/>
          </a:p>
          <a:p>
            <a:r>
              <a:rPr lang="en-US" dirty="0"/>
              <a:t>Summary of what we’ve done</a:t>
            </a:r>
          </a:p>
          <a:p>
            <a:pPr lvl="1"/>
            <a:r>
              <a:rPr lang="en-US" dirty="0"/>
              <a:t>Two new problems:  </a:t>
            </a:r>
            <a:r>
              <a:rPr lang="en-US" dirty="0" err="1"/>
              <a:t>MinVertCov</a:t>
            </a:r>
            <a:r>
              <a:rPr lang="en-US" dirty="0"/>
              <a:t> and </a:t>
            </a:r>
            <a:r>
              <a:rPr lang="en-US" dirty="0" err="1"/>
              <a:t>MaxIndSet</a:t>
            </a:r>
            <a:endParaRPr lang="en-US" dirty="0"/>
          </a:p>
          <a:p>
            <a:pPr lvl="1"/>
            <a:r>
              <a:rPr lang="en-US" dirty="0"/>
              <a:t>Proved a reduction between them</a:t>
            </a:r>
          </a:p>
          <a:p>
            <a:pPr lvl="1"/>
            <a:r>
              <a:rPr lang="en-US" dirty="0"/>
              <a:t>Examined the consequences of polynomial-time equivalence for two problems with regard to whether they’re polynomial or exponential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7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7650" y="2526642"/>
            <a:ext cx="5153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3</a:t>
            </a:r>
          </a:p>
          <a:p>
            <a:r>
              <a:rPr lang="en-US" sz="2800" dirty="0"/>
              <a:t>   (the </a:t>
            </a:r>
            <a:r>
              <a:rPr lang="en-US" sz="2800" b="1" dirty="0">
                <a:solidFill>
                  <a:srgbClr val="C0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blue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FF33CC"/>
                </a:solidFill>
              </a:rPr>
              <a:t>magenta</a:t>
            </a:r>
            <a:r>
              <a:rPr lang="en-US" sz="2800" dirty="0"/>
              <a:t> paths)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E8F66-AEE2-A643-AEBC-2CAE1FAB4C8D}"/>
              </a:ext>
            </a:extLst>
          </p:cNvPr>
          <p:cNvSpPr txBox="1"/>
          <p:nvPr/>
        </p:nvSpPr>
        <p:spPr>
          <a:xfrm>
            <a:off x="6567650" y="3552676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308903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9629" y="2790121"/>
            <a:ext cx="515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341FC-8BF0-D244-A527-8324B15618E3}"/>
              </a:ext>
            </a:extLst>
          </p:cNvPr>
          <p:cNvSpPr txBox="1"/>
          <p:nvPr/>
        </p:nvSpPr>
        <p:spPr>
          <a:xfrm>
            <a:off x="6567650" y="3417844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2200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Use a problem we know how to solve, </a:t>
                </a:r>
                <a:r>
                  <a:rPr lang="en-US" sz="2800" b="1" i="1" dirty="0">
                    <a:solidFill>
                      <a:schemeClr val="accent1"/>
                    </a:solidFill>
                  </a:rPr>
                  <a:t>max network flow</a:t>
                </a:r>
                <a:r>
                  <a:rPr lang="en-US" sz="2800" dirty="0">
                    <a:solidFill>
                      <a:schemeClr val="tx1"/>
                    </a:solidFill>
                  </a:rPr>
                  <a:t>, to solve this!</a:t>
                </a:r>
                <a:br>
                  <a:rPr lang="en-US" sz="3200" b="1" dirty="0">
                    <a:solidFill>
                      <a:schemeClr val="tx1"/>
                    </a:solidFill>
                  </a:rPr>
                </a:br>
                <a:endParaRPr lang="en-US" sz="3200" b="1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the source and sink, give each edge capacity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find the max flow.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blipFill>
                <a:blip r:embed="rId2"/>
                <a:stretch>
                  <a:fillRect l="-1164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67600" y="3047475"/>
            <a:ext cx="443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edge-disjoint paths of size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2C6FD-5F05-BE42-A38D-FB5FFA03020E}"/>
              </a:ext>
            </a:extLst>
          </p:cNvPr>
          <p:cNvSpPr txBox="1"/>
          <p:nvPr/>
        </p:nvSpPr>
        <p:spPr>
          <a:xfrm>
            <a:off x="3153141" y="26781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537B86-DA2E-4F4E-8693-186DAA5392A4}"/>
              </a:ext>
            </a:extLst>
          </p:cNvPr>
          <p:cNvSpPr txBox="1"/>
          <p:nvPr/>
        </p:nvSpPr>
        <p:spPr>
          <a:xfrm>
            <a:off x="3019192" y="34478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04883-B3C0-BC42-A15D-DDC9AD65104B}"/>
              </a:ext>
            </a:extLst>
          </p:cNvPr>
          <p:cNvSpPr txBox="1"/>
          <p:nvPr/>
        </p:nvSpPr>
        <p:spPr>
          <a:xfrm>
            <a:off x="2631518" y="4245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F8F6C-9574-2744-9359-609F05A80335}"/>
              </a:ext>
            </a:extLst>
          </p:cNvPr>
          <p:cNvSpPr txBox="1"/>
          <p:nvPr/>
        </p:nvSpPr>
        <p:spPr>
          <a:xfrm>
            <a:off x="2189902" y="475184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CD8E9-205E-6B4F-BADD-039F6CF2E80A}"/>
              </a:ext>
            </a:extLst>
          </p:cNvPr>
          <p:cNvSpPr txBox="1"/>
          <p:nvPr/>
        </p:nvSpPr>
        <p:spPr>
          <a:xfrm>
            <a:off x="5861038" y="348880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D14CA-9310-5B44-B403-B60BA0EC6CDB}"/>
              </a:ext>
            </a:extLst>
          </p:cNvPr>
          <p:cNvSpPr txBox="1"/>
          <p:nvPr/>
        </p:nvSpPr>
        <p:spPr>
          <a:xfrm>
            <a:off x="4219230" y="41022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CDEEE-AF30-FA4F-AF34-3C4FC83481EB}"/>
              </a:ext>
            </a:extLst>
          </p:cNvPr>
          <p:cNvSpPr txBox="1"/>
          <p:nvPr/>
        </p:nvSpPr>
        <p:spPr>
          <a:xfrm>
            <a:off x="5961780" y="438251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42424-6BEB-594C-AEE7-F24175868E6B}"/>
              </a:ext>
            </a:extLst>
          </p:cNvPr>
          <p:cNvSpPr txBox="1"/>
          <p:nvPr/>
        </p:nvSpPr>
        <p:spPr>
          <a:xfrm>
            <a:off x="5100058" y="50533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05A823-4FF9-7F4C-AC4B-CAA8FB4F7579}"/>
              </a:ext>
            </a:extLst>
          </p:cNvPr>
          <p:cNvSpPr txBox="1"/>
          <p:nvPr/>
        </p:nvSpPr>
        <p:spPr>
          <a:xfrm>
            <a:off x="5418293" y="554360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C74AD-B4B2-5E48-9BEC-7F174A1D7681}"/>
              </a:ext>
            </a:extLst>
          </p:cNvPr>
          <p:cNvSpPr txBox="1"/>
          <p:nvPr/>
        </p:nvSpPr>
        <p:spPr>
          <a:xfrm>
            <a:off x="3082470" y="5691483"/>
            <a:ext cx="5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3B4E6-76F3-134C-9B63-DCCAF2019C2E}"/>
              </a:ext>
            </a:extLst>
          </p:cNvPr>
          <p:cNvSpPr txBox="1"/>
          <p:nvPr/>
        </p:nvSpPr>
        <p:spPr>
          <a:xfrm>
            <a:off x="4285351" y="35781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37D5E-532F-2A4A-B93A-B359E8CE03FB}"/>
              </a:ext>
            </a:extLst>
          </p:cNvPr>
          <p:cNvSpPr txBox="1"/>
          <p:nvPr/>
        </p:nvSpPr>
        <p:spPr>
          <a:xfrm>
            <a:off x="3824378" y="471568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19F3E-35A9-5B4C-BE30-9E36839A1F94}"/>
              </a:ext>
            </a:extLst>
          </p:cNvPr>
          <p:cNvSpPr txBox="1"/>
          <p:nvPr/>
        </p:nvSpPr>
        <p:spPr>
          <a:xfrm>
            <a:off x="3868298" y="55326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046D5-A2D8-9A41-BAC1-59745B1735BA}"/>
              </a:ext>
            </a:extLst>
          </p:cNvPr>
          <p:cNvSpPr txBox="1"/>
          <p:nvPr/>
        </p:nvSpPr>
        <p:spPr>
          <a:xfrm>
            <a:off x="2370059" y="61754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B6E4D-70C6-1844-AC0B-0D0F178DCDB7}"/>
              </a:ext>
            </a:extLst>
          </p:cNvPr>
          <p:cNvSpPr txBox="1"/>
          <p:nvPr/>
        </p:nvSpPr>
        <p:spPr>
          <a:xfrm>
            <a:off x="3778116" y="63542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57972B-3A48-B14C-BA91-E6887AE185C0}"/>
              </a:ext>
            </a:extLst>
          </p:cNvPr>
          <p:cNvSpPr txBox="1"/>
          <p:nvPr/>
        </p:nvSpPr>
        <p:spPr>
          <a:xfrm>
            <a:off x="7467600" y="3524705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Max flow =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85FA2E-2E96-4D4A-AD3C-011B8C1CE11A}"/>
              </a:ext>
            </a:extLst>
          </p:cNvPr>
          <p:cNvSpPr txBox="1"/>
          <p:nvPr/>
        </p:nvSpPr>
        <p:spPr>
          <a:xfrm>
            <a:off x="8490654" y="4721511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2178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the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by using same graph G but adding capacity=1 for each edge</a:t>
            </a:r>
          </a:p>
          <a:p>
            <a:pPr lvl="1"/>
            <a:r>
              <a:rPr lang="en-US" dirty="0"/>
              <a:t>Solve </a:t>
            </a:r>
            <a:r>
              <a:rPr lang="en-US" b="1" i="1" dirty="0">
                <a:solidFill>
                  <a:srgbClr val="0070C0"/>
                </a:solidFill>
              </a:rPr>
              <a:t>max network flow problem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dirty="0"/>
              <a:t>and get result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Use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/>
              <a:t> to give the solution </a:t>
            </a:r>
            <a:r>
              <a:rPr lang="en-US" b="1" i="1" dirty="0">
                <a:solidFill>
                  <a:srgbClr val="C00000"/>
                </a:solidFill>
              </a:rPr>
              <a:t>R</a:t>
            </a:r>
            <a:r>
              <a:rPr lang="en-US" b="1" i="1" baseline="-25000" dirty="0">
                <a:solidFill>
                  <a:srgbClr val="C00000"/>
                </a:solidFill>
              </a:rPr>
              <a:t>2</a:t>
            </a:r>
            <a:r>
              <a:rPr lang="en-US" dirty="0"/>
              <a:t> for </a:t>
            </a:r>
            <a:r>
              <a:rPr lang="en-US" b="1" i="1" dirty="0">
                <a:solidFill>
                  <a:srgbClr val="C00000"/>
                </a:solidFill>
              </a:rPr>
              <a:t>edge-disjoint path</a:t>
            </a:r>
            <a:r>
              <a:rPr lang="en-US" dirty="0"/>
              <a:t> for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 this case, </a:t>
            </a:r>
            <a:r>
              <a:rPr lang="en-US" b="1" dirty="0">
                <a:solidFill>
                  <a:srgbClr val="0070C0"/>
                </a:solidFill>
              </a:rPr>
              <a:t>|f| </a:t>
            </a:r>
            <a:r>
              <a:rPr lang="en-US" dirty="0"/>
              <a:t>= </a:t>
            </a:r>
            <a:r>
              <a:rPr lang="en-US" b="1" dirty="0">
                <a:solidFill>
                  <a:srgbClr val="C00000"/>
                </a:solidFill>
              </a:rPr>
              <a:t>the number of paths</a:t>
            </a:r>
            <a:endParaRPr lang="en-US" b="1" dirty="0"/>
          </a:p>
          <a:p>
            <a:r>
              <a:rPr lang="en-US" dirty="0"/>
              <a:t>Next, let’s solve another problem using our new </a:t>
            </a:r>
            <a:r>
              <a:rPr lang="en-US" i="1" dirty="0"/>
              <a:t>edge-disjoint path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</a:t>
                </a:r>
                <a:r>
                  <a:rPr lang="en-US" sz="2400" u="sng" dirty="0"/>
                  <a:t>vertices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2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0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38487</TotalTime>
  <Words>2925</Words>
  <Application>Microsoft Macintosh PowerPoint</Application>
  <PresentationFormat>Widescreen</PresentationFormat>
  <Paragraphs>493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Helvetica Neue</vt:lpstr>
      <vt:lpstr>Helvetica Neue Thin</vt:lpstr>
      <vt:lpstr>Times</vt:lpstr>
      <vt:lpstr>CS4102-SlimGray</vt:lpstr>
      <vt:lpstr>CS4102 Algorithms Spring 2021 – Floryan and Horton</vt:lpstr>
      <vt:lpstr>Roadmap: Where We’re Going and Why</vt:lpstr>
      <vt:lpstr>Using One Solution to Solve Something Else</vt:lpstr>
      <vt:lpstr>Edge-Disjoint Paths</vt:lpstr>
      <vt:lpstr>Edge-Disjoint Paths</vt:lpstr>
      <vt:lpstr>Edge-Disjoint Paths</vt:lpstr>
      <vt:lpstr>Edge-Disjoint Paths Algorithm</vt:lpstr>
      <vt:lpstr>What’s the situation?</vt:lpstr>
      <vt:lpstr>Vertex-Disjoint Paths</vt:lpstr>
      <vt:lpstr>Vertex-Disjoint Paths</vt:lpstr>
      <vt:lpstr>Vertex-Disjoint Paths Algorithm</vt:lpstr>
      <vt:lpstr>What’s the situation now?</vt:lpstr>
      <vt:lpstr>Reductions</vt:lpstr>
      <vt:lpstr>Max-flow vs. min-cut</vt:lpstr>
      <vt:lpstr>Reduction</vt:lpstr>
      <vt:lpstr>Reducing both ways</vt:lpstr>
      <vt:lpstr>Bipartite Matching</vt:lpstr>
      <vt:lpstr>Bipartite Graphs</vt:lpstr>
      <vt:lpstr>Notes and assumptions</vt:lpstr>
      <vt:lpstr>Maximum Bipartite Matching</vt:lpstr>
      <vt:lpstr>Maximum Bipartite Matching</vt:lpstr>
      <vt:lpstr>Maximum Bipartite Matching</vt:lpstr>
      <vt:lpstr>Maximum Bipartite Matching</vt:lpstr>
      <vt:lpstr>Maximum Bipartite Matching Using Max Flow</vt:lpstr>
      <vt:lpstr>Maximum Bipartite Matching Using Max Flow</vt:lpstr>
      <vt:lpstr>Roadmap: Where We’ve Been and Why</vt:lpstr>
      <vt:lpstr>CS4102 Algorithms Spring 2021 – Floryan and Horton</vt:lpstr>
      <vt:lpstr>Roadmap: Where We’ve Been and Why</vt:lpstr>
      <vt:lpstr>PowerPoint Presentation</vt:lpstr>
      <vt:lpstr>Minimum Vertex Cover</vt:lpstr>
      <vt:lpstr>Maximum Independent Set</vt:lpstr>
      <vt:lpstr>Party Problem</vt:lpstr>
      <vt:lpstr>Example</vt:lpstr>
      <vt:lpstr>In General: A Reduction</vt:lpstr>
      <vt:lpstr>In General: Reduction</vt:lpstr>
      <vt:lpstr>Polynomial-Time Equivalence</vt:lpstr>
      <vt:lpstr>Reduction Idea</vt:lpstr>
      <vt:lpstr>Reduction Idea</vt:lpstr>
      <vt:lpstr>Proof: ⇒</vt:lpstr>
      <vt:lpstr>Proof: ⇐</vt:lpstr>
      <vt:lpstr>The Reduction: MaxIndSet ≤_P MinVertCov</vt:lpstr>
      <vt:lpstr>MaxIndSet ≤_P MinVertCov</vt:lpstr>
      <vt:lpstr>MaxIndSet ≤_V MinVertCov</vt:lpstr>
      <vt:lpstr>MaxIndSet ≤_P MinVertCov</vt:lpstr>
      <vt:lpstr>MaxIndSet ≤_P MinVertCov</vt:lpstr>
      <vt:lpstr>MaxIndSet ≤_P MinVertCov</vt:lpstr>
      <vt:lpstr>Minimum Vertex Cover</vt:lpstr>
      <vt:lpstr>Wrapping Up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Horton, Tom (tbh3f)</cp:lastModifiedBy>
  <cp:revision>3199</cp:revision>
  <cp:lastPrinted>2021-04-26T19:53:33Z</cp:lastPrinted>
  <dcterms:created xsi:type="dcterms:W3CDTF">2017-08-21T20:54:06Z</dcterms:created>
  <dcterms:modified xsi:type="dcterms:W3CDTF">2021-04-26T19:55:01Z</dcterms:modified>
</cp:coreProperties>
</file>